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8" r:id="rId2"/>
    <p:sldId id="329" r:id="rId3"/>
    <p:sldId id="391" r:id="rId4"/>
    <p:sldId id="259" r:id="rId5"/>
    <p:sldId id="504" r:id="rId6"/>
    <p:sldId id="507" r:id="rId7"/>
    <p:sldId id="394" r:id="rId8"/>
    <p:sldId id="260" r:id="rId9"/>
    <p:sldId id="510" r:id="rId10"/>
    <p:sldId id="398" r:id="rId11"/>
    <p:sldId id="475" r:id="rId12"/>
    <p:sldId id="476" r:id="rId13"/>
    <p:sldId id="503" r:id="rId14"/>
    <p:sldId id="501" r:id="rId15"/>
    <p:sldId id="402" r:id="rId16"/>
    <p:sldId id="417" r:id="rId17"/>
    <p:sldId id="505" r:id="rId18"/>
    <p:sldId id="500" r:id="rId19"/>
    <p:sldId id="508" r:id="rId20"/>
    <p:sldId id="509" r:id="rId21"/>
    <p:sldId id="5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9FF02"/>
    <a:srgbClr val="0F6FC5"/>
    <a:srgbClr val="019DD8"/>
    <a:srgbClr val="A5A5A5"/>
    <a:srgbClr val="6BA3F8"/>
    <a:srgbClr val="80D2F8"/>
    <a:srgbClr val="6ED5AE"/>
    <a:srgbClr val="579DD5"/>
    <a:srgbClr val="1D9D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p:restoredTop sz="90282" autoAdjust="0"/>
  </p:normalViewPr>
  <p:slideViewPr>
    <p:cSldViewPr snapToGrid="0" snapToObjects="1" showGuides="1">
      <p:cViewPr>
        <p:scale>
          <a:sx n="89" d="100"/>
          <a:sy n="89" d="100"/>
        </p:scale>
        <p:origin x="392" y="384"/>
      </p:cViewPr>
      <p:guideLst>
        <p:guide orient="horz" pos="2160"/>
        <p:guide pos="3840"/>
      </p:guideLst>
    </p:cSldViewPr>
  </p:slideViewPr>
  <p:notesTextViewPr>
    <p:cViewPr>
      <p:scale>
        <a:sx n="85" d="100"/>
        <a:sy n="85" d="100"/>
      </p:scale>
      <p:origin x="0" y="0"/>
    </p:cViewPr>
  </p:notesTextViewPr>
  <p:notesViewPr>
    <p:cSldViewPr snapToGrid="0" snapToObjects="1">
      <p:cViewPr varScale="1">
        <p:scale>
          <a:sx n="52" d="100"/>
          <a:sy n="52" d="100"/>
        </p:scale>
        <p:origin x="-28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119BE-E6C1-1D46-AA6A-BA91558CFE6A}" type="doc">
      <dgm:prSet loTypeId="urn:microsoft.com/office/officeart/2005/8/layout/chevron2" loCatId="" qsTypeId="urn:microsoft.com/office/officeart/2005/8/quickstyle/simple4" qsCatId="simple" csTypeId="urn:microsoft.com/office/officeart/2005/8/colors/colorful5" csCatId="colorful" phldr="1"/>
      <dgm:spPr/>
      <dgm:t>
        <a:bodyPr/>
        <a:lstStyle/>
        <a:p>
          <a:endParaRPr lang="en-US"/>
        </a:p>
      </dgm:t>
    </dgm:pt>
    <dgm:pt modelId="{3EC42569-E1D5-C64F-B334-118D14375FA3}">
      <dgm:prSet phldrT="[Text]"/>
      <dgm:spPr/>
      <dgm:t>
        <a:bodyPr/>
        <a:lstStyle/>
        <a:p>
          <a:r>
            <a:rPr lang="en-US" dirty="0"/>
            <a:t>1</a:t>
          </a:r>
        </a:p>
      </dgm:t>
    </dgm:pt>
    <dgm:pt modelId="{62792091-4B62-FD43-80E8-1D2F17C9ED56}" type="parTrans" cxnId="{11C160D4-862E-6E41-A45F-19EA7BBD97C1}">
      <dgm:prSet/>
      <dgm:spPr/>
      <dgm:t>
        <a:bodyPr/>
        <a:lstStyle/>
        <a:p>
          <a:endParaRPr lang="en-US"/>
        </a:p>
      </dgm:t>
    </dgm:pt>
    <dgm:pt modelId="{0BBFA9F0-3637-A446-9EA3-83F52BA49040}" type="sibTrans" cxnId="{11C160D4-862E-6E41-A45F-19EA7BBD97C1}">
      <dgm:prSet/>
      <dgm:spPr/>
      <dgm:t>
        <a:bodyPr/>
        <a:lstStyle/>
        <a:p>
          <a:endParaRPr lang="en-US"/>
        </a:p>
      </dgm:t>
    </dgm:pt>
    <dgm:pt modelId="{9FEF44EA-4B6C-FA42-9E32-14C8E74A7039}">
      <dgm:prSet phldrT="[Text]" custT="1"/>
      <dgm:spPr/>
      <dgm:t>
        <a:bodyPr/>
        <a:lstStyle/>
        <a:p>
          <a:r>
            <a:rPr lang="en-US" sz="2700" kern="1200" dirty="0">
              <a:solidFill>
                <a:prstClr val="black">
                  <a:hueOff val="0"/>
                  <a:satOff val="0"/>
                  <a:lumOff val="0"/>
                  <a:alphaOff val="0"/>
                </a:prstClr>
              </a:solidFill>
              <a:latin typeface="Calibri"/>
              <a:ea typeface="+mn-ea"/>
              <a:cs typeface="+mn-cs"/>
            </a:rPr>
            <a:t>Road detection</a:t>
          </a:r>
        </a:p>
      </dgm:t>
    </dgm:pt>
    <dgm:pt modelId="{E91C704C-C5C5-2241-9B4F-ABB29CA058F5}" type="parTrans" cxnId="{97AC637A-08F5-D146-B948-A4E432300A3F}">
      <dgm:prSet/>
      <dgm:spPr/>
      <dgm:t>
        <a:bodyPr/>
        <a:lstStyle/>
        <a:p>
          <a:endParaRPr lang="en-US"/>
        </a:p>
      </dgm:t>
    </dgm:pt>
    <dgm:pt modelId="{3B11BC7B-BB8A-E94C-B986-E56CEB1D0764}" type="sibTrans" cxnId="{97AC637A-08F5-D146-B948-A4E432300A3F}">
      <dgm:prSet/>
      <dgm:spPr/>
      <dgm:t>
        <a:bodyPr/>
        <a:lstStyle/>
        <a:p>
          <a:endParaRPr lang="en-US"/>
        </a:p>
      </dgm:t>
    </dgm:pt>
    <dgm:pt modelId="{3A5807A9-F347-9146-B246-580EFA04C052}">
      <dgm:prSet phldrT="[Text]"/>
      <dgm:spPr/>
      <dgm:t>
        <a:bodyPr/>
        <a:lstStyle/>
        <a:p>
          <a:r>
            <a:rPr lang="en-US" dirty="0"/>
            <a:t>2</a:t>
          </a:r>
        </a:p>
      </dgm:t>
    </dgm:pt>
    <dgm:pt modelId="{F3FA0D2A-CA65-E34D-A880-46A7483E2025}" type="parTrans" cxnId="{B41197DD-AE1C-A847-A969-F71919D40863}">
      <dgm:prSet/>
      <dgm:spPr/>
      <dgm:t>
        <a:bodyPr/>
        <a:lstStyle/>
        <a:p>
          <a:endParaRPr lang="en-US"/>
        </a:p>
      </dgm:t>
    </dgm:pt>
    <dgm:pt modelId="{8DDD9A3A-A789-0741-9B7D-61AC6E60EFC9}" type="sibTrans" cxnId="{B41197DD-AE1C-A847-A969-F71919D40863}">
      <dgm:prSet/>
      <dgm:spPr/>
      <dgm:t>
        <a:bodyPr/>
        <a:lstStyle/>
        <a:p>
          <a:endParaRPr lang="en-US"/>
        </a:p>
      </dgm:t>
    </dgm:pt>
    <dgm:pt modelId="{1469853F-0800-D142-998E-B641D0D8B77D}">
      <dgm:prSet phldrT="[Text]" custT="1"/>
      <dgm:spPr/>
      <dgm:t>
        <a:bodyPr/>
        <a:lstStyle/>
        <a:p>
          <a:r>
            <a:rPr lang="en-US" sz="2700" kern="1200" dirty="0"/>
            <a:t>Convolutional Neural Networks</a:t>
          </a:r>
          <a:endParaRPr lang="en-US" sz="2700" b="1" kern="1200" dirty="0">
            <a:solidFill>
              <a:srgbClr val="00B0F0"/>
            </a:solidFill>
          </a:endParaRPr>
        </a:p>
      </dgm:t>
    </dgm:pt>
    <dgm:pt modelId="{93A3972B-8693-624A-8FB3-D7A2BC6B7F72}" type="parTrans" cxnId="{A4D8449B-65F2-2D49-A7CE-A6A8B5648A5D}">
      <dgm:prSet/>
      <dgm:spPr/>
      <dgm:t>
        <a:bodyPr/>
        <a:lstStyle/>
        <a:p>
          <a:endParaRPr lang="en-US"/>
        </a:p>
      </dgm:t>
    </dgm:pt>
    <dgm:pt modelId="{5843C73E-005A-5A4D-B066-02D1E04C191C}" type="sibTrans" cxnId="{A4D8449B-65F2-2D49-A7CE-A6A8B5648A5D}">
      <dgm:prSet/>
      <dgm:spPr/>
      <dgm:t>
        <a:bodyPr/>
        <a:lstStyle/>
        <a:p>
          <a:endParaRPr lang="en-US"/>
        </a:p>
      </dgm:t>
    </dgm:pt>
    <dgm:pt modelId="{6D6D1954-CE1D-844E-8281-EAA28B9A3BEB}">
      <dgm:prSet phldrT="[Text]"/>
      <dgm:spPr/>
      <dgm:t>
        <a:bodyPr/>
        <a:lstStyle/>
        <a:p>
          <a:r>
            <a:rPr lang="en-US" dirty="0"/>
            <a:t>3</a:t>
          </a:r>
        </a:p>
      </dgm:t>
    </dgm:pt>
    <dgm:pt modelId="{B74765EB-4AB0-0944-8B42-4355A4134C83}" type="parTrans" cxnId="{057C4AE7-2C23-5748-90E5-3DDD69CF522A}">
      <dgm:prSet/>
      <dgm:spPr/>
      <dgm:t>
        <a:bodyPr/>
        <a:lstStyle/>
        <a:p>
          <a:endParaRPr lang="en-US"/>
        </a:p>
      </dgm:t>
    </dgm:pt>
    <dgm:pt modelId="{4DD8084B-41BE-A640-AADF-6C27B201EAAC}" type="sibTrans" cxnId="{057C4AE7-2C23-5748-90E5-3DDD69CF522A}">
      <dgm:prSet/>
      <dgm:spPr/>
      <dgm:t>
        <a:bodyPr/>
        <a:lstStyle/>
        <a:p>
          <a:endParaRPr lang="en-US"/>
        </a:p>
      </dgm:t>
    </dgm:pt>
    <dgm:pt modelId="{C2F207C0-61D4-2A4D-883C-B48D0658641C}">
      <dgm:prSet phldrT="[Text]" custT="1"/>
      <dgm:spPr/>
      <dgm:t>
        <a:bodyPr/>
        <a:lstStyle/>
        <a:p>
          <a:r>
            <a:rPr lang="en-US" sz="2700" kern="1200" dirty="0"/>
            <a:t>Motivation and hypothesis</a:t>
          </a:r>
          <a:endParaRPr lang="en-US" sz="2700" kern="1200" dirty="0">
            <a:solidFill>
              <a:prstClr val="black">
                <a:hueOff val="0"/>
                <a:satOff val="0"/>
                <a:lumOff val="0"/>
                <a:alphaOff val="0"/>
              </a:prstClr>
            </a:solidFill>
            <a:latin typeface="Calibri"/>
            <a:ea typeface="+mn-ea"/>
            <a:cs typeface="+mn-cs"/>
          </a:endParaRPr>
        </a:p>
      </dgm:t>
    </dgm:pt>
    <dgm:pt modelId="{A02A38DA-6180-1543-BB39-D01027D0F769}" type="parTrans" cxnId="{19169800-B9AE-B745-842B-1F29FC35ED38}">
      <dgm:prSet/>
      <dgm:spPr/>
      <dgm:t>
        <a:bodyPr/>
        <a:lstStyle/>
        <a:p>
          <a:endParaRPr lang="en-US"/>
        </a:p>
      </dgm:t>
    </dgm:pt>
    <dgm:pt modelId="{EFF5F33E-16A2-704E-ADBB-3FB04C268181}" type="sibTrans" cxnId="{19169800-B9AE-B745-842B-1F29FC35ED38}">
      <dgm:prSet/>
      <dgm:spPr/>
      <dgm:t>
        <a:bodyPr/>
        <a:lstStyle/>
        <a:p>
          <a:endParaRPr lang="en-US"/>
        </a:p>
      </dgm:t>
    </dgm:pt>
    <dgm:pt modelId="{DBD7D8D3-9057-8C44-A715-AA3B26F86B26}">
      <dgm:prSet phldrT="[Text]"/>
      <dgm:spPr/>
      <dgm:t>
        <a:bodyPr/>
        <a:lstStyle/>
        <a:p>
          <a:r>
            <a:rPr lang="en-US" dirty="0">
              <a:solidFill>
                <a:prstClr val="black">
                  <a:hueOff val="0"/>
                  <a:satOff val="0"/>
                  <a:lumOff val="0"/>
                  <a:alphaOff val="0"/>
                </a:prstClr>
              </a:solidFill>
              <a:latin typeface="Calibri"/>
              <a:ea typeface="+mn-ea"/>
              <a:cs typeface="+mn-cs"/>
            </a:rPr>
            <a:t>Super resolution</a:t>
          </a:r>
          <a:endParaRPr lang="en-US" dirty="0"/>
        </a:p>
      </dgm:t>
    </dgm:pt>
    <dgm:pt modelId="{F5F1FC1F-5975-E742-A349-79DC5022199A}" type="parTrans" cxnId="{4D9A3484-3E01-3C48-9F95-E57D036018FC}">
      <dgm:prSet/>
      <dgm:spPr/>
      <dgm:t>
        <a:bodyPr/>
        <a:lstStyle/>
        <a:p>
          <a:endParaRPr lang="en-US"/>
        </a:p>
      </dgm:t>
    </dgm:pt>
    <dgm:pt modelId="{E53AD6BB-E6FB-AB4C-BE15-C2A365104FFB}" type="sibTrans" cxnId="{4D9A3484-3E01-3C48-9F95-E57D036018FC}">
      <dgm:prSet/>
      <dgm:spPr/>
      <dgm:t>
        <a:bodyPr/>
        <a:lstStyle/>
        <a:p>
          <a:endParaRPr lang="en-US"/>
        </a:p>
      </dgm:t>
    </dgm:pt>
    <dgm:pt modelId="{825C4C74-EB57-5247-B90B-CC77A92AA4CD}">
      <dgm:prSet phldrT="[Text]"/>
      <dgm:spPr/>
      <dgm:t>
        <a:bodyPr/>
        <a:lstStyle/>
        <a:p>
          <a:r>
            <a:rPr lang="en-US" dirty="0"/>
            <a:t>4</a:t>
          </a:r>
        </a:p>
      </dgm:t>
    </dgm:pt>
    <dgm:pt modelId="{932C9382-28F5-D74B-B086-D608F6186E20}" type="parTrans" cxnId="{BE830706-4EDE-D441-8803-8F31AC21F781}">
      <dgm:prSet/>
      <dgm:spPr/>
      <dgm:t>
        <a:bodyPr/>
        <a:lstStyle/>
        <a:p>
          <a:endParaRPr lang="en-US"/>
        </a:p>
      </dgm:t>
    </dgm:pt>
    <dgm:pt modelId="{4E4571FC-9F85-A448-B70C-EAF66C9FBC8E}" type="sibTrans" cxnId="{BE830706-4EDE-D441-8803-8F31AC21F781}">
      <dgm:prSet/>
      <dgm:spPr/>
      <dgm:t>
        <a:bodyPr/>
        <a:lstStyle/>
        <a:p>
          <a:endParaRPr lang="en-US"/>
        </a:p>
      </dgm:t>
    </dgm:pt>
    <dgm:pt modelId="{C7C5B20E-1D55-FA48-910C-694E8088CECA}">
      <dgm:prSet phldrT="[Text]"/>
      <dgm:spPr/>
      <dgm:t>
        <a:bodyPr/>
        <a:lstStyle/>
        <a:p>
          <a:r>
            <a:rPr lang="en-US" dirty="0"/>
            <a:t>Elucidating the mechanism</a:t>
          </a:r>
        </a:p>
      </dgm:t>
    </dgm:pt>
    <dgm:pt modelId="{767E403A-236E-674D-B80C-D1B149ADD4F2}" type="parTrans" cxnId="{DB1BE8D1-2A22-9E40-9C26-A12DD7AA92A7}">
      <dgm:prSet/>
      <dgm:spPr/>
      <dgm:t>
        <a:bodyPr/>
        <a:lstStyle/>
        <a:p>
          <a:endParaRPr lang="en-US"/>
        </a:p>
      </dgm:t>
    </dgm:pt>
    <dgm:pt modelId="{580D080F-6DD9-5140-B21F-EA056D8AB6BD}" type="sibTrans" cxnId="{DB1BE8D1-2A22-9E40-9C26-A12DD7AA92A7}">
      <dgm:prSet/>
      <dgm:spPr/>
      <dgm:t>
        <a:bodyPr/>
        <a:lstStyle/>
        <a:p>
          <a:endParaRPr lang="en-US"/>
        </a:p>
      </dgm:t>
    </dgm:pt>
    <dgm:pt modelId="{C9C20291-2BB5-0244-822F-DEFEA521F0DF}">
      <dgm:prSet phldrT="[Text]"/>
      <dgm:spPr/>
      <dgm:t>
        <a:bodyPr/>
        <a:lstStyle/>
        <a:p>
          <a:r>
            <a:rPr lang="en-US" dirty="0"/>
            <a:t>Our observation</a:t>
          </a:r>
        </a:p>
      </dgm:t>
    </dgm:pt>
    <dgm:pt modelId="{57219994-74AD-B040-BDC3-B671D795E742}" type="parTrans" cxnId="{3ABD73DF-7E60-3F47-AC69-CB0FEB9FA377}">
      <dgm:prSet/>
      <dgm:spPr/>
      <dgm:t>
        <a:bodyPr/>
        <a:lstStyle/>
        <a:p>
          <a:endParaRPr lang="en-US"/>
        </a:p>
      </dgm:t>
    </dgm:pt>
    <dgm:pt modelId="{F73C645F-E248-0549-AF80-74F703E9EFBE}" type="sibTrans" cxnId="{3ABD73DF-7E60-3F47-AC69-CB0FEB9FA377}">
      <dgm:prSet/>
      <dgm:spPr/>
      <dgm:t>
        <a:bodyPr/>
        <a:lstStyle/>
        <a:p>
          <a:endParaRPr lang="en-US"/>
        </a:p>
      </dgm:t>
    </dgm:pt>
    <dgm:pt modelId="{6A8A6BD5-D343-5540-B2A6-168D099A6961}">
      <dgm:prSet phldrT="[Text]"/>
      <dgm:spPr/>
      <dgm:t>
        <a:bodyPr/>
        <a:lstStyle/>
        <a:p>
          <a:r>
            <a:rPr lang="en-US" dirty="0"/>
            <a:t>Conclusions</a:t>
          </a:r>
        </a:p>
      </dgm:t>
    </dgm:pt>
    <dgm:pt modelId="{EF1A0528-CA72-1F4B-B20B-3B44E6715E20}" type="parTrans" cxnId="{5D49D0BB-F5E0-B141-8F52-9D82E22B467C}">
      <dgm:prSet/>
      <dgm:spPr/>
      <dgm:t>
        <a:bodyPr/>
        <a:lstStyle/>
        <a:p>
          <a:endParaRPr lang="en-US"/>
        </a:p>
      </dgm:t>
    </dgm:pt>
    <dgm:pt modelId="{2BA8AE84-406B-B24A-B976-11D7DAF690A9}" type="sibTrans" cxnId="{5D49D0BB-F5E0-B141-8F52-9D82E22B467C}">
      <dgm:prSet/>
      <dgm:spPr/>
      <dgm:t>
        <a:bodyPr/>
        <a:lstStyle/>
        <a:p>
          <a:endParaRPr lang="en-US"/>
        </a:p>
      </dgm:t>
    </dgm:pt>
    <dgm:pt modelId="{89C1FFA0-A112-8341-AA73-EF2E8EF2E2F5}">
      <dgm:prSet phldrT="[Text]"/>
      <dgm:spPr/>
      <dgm:t>
        <a:bodyPr/>
        <a:lstStyle/>
        <a:p>
          <a:r>
            <a:rPr lang="en-US" dirty="0"/>
            <a:t>5</a:t>
          </a:r>
        </a:p>
      </dgm:t>
    </dgm:pt>
    <dgm:pt modelId="{D3FF787D-44B5-A84F-B480-C1B370B70C40}" type="parTrans" cxnId="{15FE460E-ED3A-E742-A2BD-9FFC3FBDFC38}">
      <dgm:prSet/>
      <dgm:spPr/>
      <dgm:t>
        <a:bodyPr/>
        <a:lstStyle/>
        <a:p>
          <a:endParaRPr lang="en-US"/>
        </a:p>
      </dgm:t>
    </dgm:pt>
    <dgm:pt modelId="{1C932DCD-9A4C-384E-BA7B-1B80BB33D0FF}" type="sibTrans" cxnId="{15FE460E-ED3A-E742-A2BD-9FFC3FBDFC38}">
      <dgm:prSet/>
      <dgm:spPr/>
      <dgm:t>
        <a:bodyPr/>
        <a:lstStyle/>
        <a:p>
          <a:endParaRPr lang="en-US"/>
        </a:p>
      </dgm:t>
    </dgm:pt>
    <dgm:pt modelId="{4E62519A-2317-9743-8192-69D75467AC54}">
      <dgm:prSet phldrT="[Text]"/>
      <dgm:spPr/>
      <dgm:t>
        <a:bodyPr/>
        <a:lstStyle/>
        <a:p>
          <a:r>
            <a:rPr lang="en-US" dirty="0"/>
            <a:t>6</a:t>
          </a:r>
        </a:p>
      </dgm:t>
    </dgm:pt>
    <dgm:pt modelId="{6BFA567C-275A-BA44-8571-22750F721BCD}" type="parTrans" cxnId="{A18AE71A-7A5B-5347-865B-54B1403D432F}">
      <dgm:prSet/>
      <dgm:spPr/>
      <dgm:t>
        <a:bodyPr/>
        <a:lstStyle/>
        <a:p>
          <a:endParaRPr lang="en-US"/>
        </a:p>
      </dgm:t>
    </dgm:pt>
    <dgm:pt modelId="{9AABC98B-5FFA-9740-8567-3163D973BDAA}" type="sibTrans" cxnId="{A18AE71A-7A5B-5347-865B-54B1403D432F}">
      <dgm:prSet/>
      <dgm:spPr/>
      <dgm:t>
        <a:bodyPr/>
        <a:lstStyle/>
        <a:p>
          <a:endParaRPr lang="en-US"/>
        </a:p>
      </dgm:t>
    </dgm:pt>
    <dgm:pt modelId="{AAFA4D09-480A-1D43-9DDE-7F20E5F249E3}">
      <dgm:prSet phldrT="[Text]"/>
      <dgm:spPr/>
      <dgm:t>
        <a:bodyPr/>
        <a:lstStyle/>
        <a:p>
          <a:r>
            <a:rPr lang="en-US"/>
            <a:t>7</a:t>
          </a:r>
          <a:endParaRPr lang="en-US" dirty="0"/>
        </a:p>
      </dgm:t>
    </dgm:pt>
    <dgm:pt modelId="{7DC918AC-C908-354E-B634-6C916C00023C}" type="sibTrans" cxnId="{D71D33D8-8E55-B24D-966D-8AE271174D15}">
      <dgm:prSet/>
      <dgm:spPr/>
      <dgm:t>
        <a:bodyPr/>
        <a:lstStyle/>
        <a:p>
          <a:endParaRPr lang="en-US"/>
        </a:p>
      </dgm:t>
    </dgm:pt>
    <dgm:pt modelId="{F6D38910-B0AF-5E4A-A4EB-726341C6D739}" type="parTrans" cxnId="{D71D33D8-8E55-B24D-966D-8AE271174D15}">
      <dgm:prSet/>
      <dgm:spPr/>
      <dgm:t>
        <a:bodyPr/>
        <a:lstStyle/>
        <a:p>
          <a:endParaRPr lang="en-US"/>
        </a:p>
      </dgm:t>
    </dgm:pt>
    <dgm:pt modelId="{4FE08C48-548A-3649-BB88-DCC928E80052}" type="pres">
      <dgm:prSet presAssocID="{51B119BE-E6C1-1D46-AA6A-BA91558CFE6A}" presName="linearFlow" presStyleCnt="0">
        <dgm:presLayoutVars>
          <dgm:dir/>
          <dgm:animLvl val="lvl"/>
          <dgm:resizeHandles val="exact"/>
        </dgm:presLayoutVars>
      </dgm:prSet>
      <dgm:spPr/>
    </dgm:pt>
    <dgm:pt modelId="{0A83C702-371E-1348-9590-A6E246D4AEAB}" type="pres">
      <dgm:prSet presAssocID="{3EC42569-E1D5-C64F-B334-118D14375FA3}" presName="composite" presStyleCnt="0"/>
      <dgm:spPr/>
    </dgm:pt>
    <dgm:pt modelId="{DD08888D-A17D-444A-8C46-C6BBDCB58725}" type="pres">
      <dgm:prSet presAssocID="{3EC42569-E1D5-C64F-B334-118D14375FA3}" presName="parentText" presStyleLbl="alignNode1" presStyleIdx="0" presStyleCnt="7">
        <dgm:presLayoutVars>
          <dgm:chMax val="1"/>
          <dgm:bulletEnabled val="1"/>
        </dgm:presLayoutVars>
      </dgm:prSet>
      <dgm:spPr/>
    </dgm:pt>
    <dgm:pt modelId="{7035AE15-0390-4843-A8D0-D64C1EE69537}" type="pres">
      <dgm:prSet presAssocID="{3EC42569-E1D5-C64F-B334-118D14375FA3}" presName="descendantText" presStyleLbl="alignAcc1" presStyleIdx="0" presStyleCnt="7">
        <dgm:presLayoutVars>
          <dgm:bulletEnabled val="1"/>
        </dgm:presLayoutVars>
      </dgm:prSet>
      <dgm:spPr/>
    </dgm:pt>
    <dgm:pt modelId="{9B38CC65-4EA2-A948-A15F-1195BFA73367}" type="pres">
      <dgm:prSet presAssocID="{0BBFA9F0-3637-A446-9EA3-83F52BA49040}" presName="sp" presStyleCnt="0"/>
      <dgm:spPr/>
    </dgm:pt>
    <dgm:pt modelId="{CDB72F2D-B295-244A-9BC1-592DF2D2C8DB}" type="pres">
      <dgm:prSet presAssocID="{3A5807A9-F347-9146-B246-580EFA04C052}" presName="composite" presStyleCnt="0"/>
      <dgm:spPr/>
    </dgm:pt>
    <dgm:pt modelId="{CED1F67E-B38C-B043-8200-D14D8FB1DE20}" type="pres">
      <dgm:prSet presAssocID="{3A5807A9-F347-9146-B246-580EFA04C052}" presName="parentText" presStyleLbl="alignNode1" presStyleIdx="1" presStyleCnt="7">
        <dgm:presLayoutVars>
          <dgm:chMax val="1"/>
          <dgm:bulletEnabled val="1"/>
        </dgm:presLayoutVars>
      </dgm:prSet>
      <dgm:spPr/>
    </dgm:pt>
    <dgm:pt modelId="{2846EE7E-E59A-DA4A-899F-63616D0B03AF}" type="pres">
      <dgm:prSet presAssocID="{3A5807A9-F347-9146-B246-580EFA04C052}" presName="descendantText" presStyleLbl="alignAcc1" presStyleIdx="1" presStyleCnt="7">
        <dgm:presLayoutVars>
          <dgm:bulletEnabled val="1"/>
        </dgm:presLayoutVars>
      </dgm:prSet>
      <dgm:spPr/>
    </dgm:pt>
    <dgm:pt modelId="{64DB718E-A2F3-2848-80A3-AF387F722C1E}" type="pres">
      <dgm:prSet presAssocID="{8DDD9A3A-A789-0741-9B7D-61AC6E60EFC9}" presName="sp" presStyleCnt="0"/>
      <dgm:spPr/>
    </dgm:pt>
    <dgm:pt modelId="{3C3A3CCE-3AAA-9743-9EAC-D77992EA7E21}" type="pres">
      <dgm:prSet presAssocID="{6D6D1954-CE1D-844E-8281-EAA28B9A3BEB}" presName="composite" presStyleCnt="0"/>
      <dgm:spPr/>
    </dgm:pt>
    <dgm:pt modelId="{77AEFC3D-7D68-4841-914A-DFE1BA91CCFC}" type="pres">
      <dgm:prSet presAssocID="{6D6D1954-CE1D-844E-8281-EAA28B9A3BEB}" presName="parentText" presStyleLbl="alignNode1" presStyleIdx="2" presStyleCnt="7">
        <dgm:presLayoutVars>
          <dgm:chMax val="1"/>
          <dgm:bulletEnabled val="1"/>
        </dgm:presLayoutVars>
      </dgm:prSet>
      <dgm:spPr/>
    </dgm:pt>
    <dgm:pt modelId="{9B91B143-A39E-F34C-8648-EA0D4DA7D233}" type="pres">
      <dgm:prSet presAssocID="{6D6D1954-CE1D-844E-8281-EAA28B9A3BEB}" presName="descendantText" presStyleLbl="alignAcc1" presStyleIdx="2" presStyleCnt="7">
        <dgm:presLayoutVars>
          <dgm:bulletEnabled val="1"/>
        </dgm:presLayoutVars>
      </dgm:prSet>
      <dgm:spPr/>
    </dgm:pt>
    <dgm:pt modelId="{5FA376FE-F249-6545-A7CF-412E313774B4}" type="pres">
      <dgm:prSet presAssocID="{4DD8084B-41BE-A640-AADF-6C27B201EAAC}" presName="sp" presStyleCnt="0"/>
      <dgm:spPr/>
    </dgm:pt>
    <dgm:pt modelId="{E6209931-E07D-044B-BA70-45564AF90C46}" type="pres">
      <dgm:prSet presAssocID="{825C4C74-EB57-5247-B90B-CC77A92AA4CD}" presName="composite" presStyleCnt="0"/>
      <dgm:spPr/>
    </dgm:pt>
    <dgm:pt modelId="{19ED9EDC-1646-2E49-9251-7C42306F7257}" type="pres">
      <dgm:prSet presAssocID="{825C4C74-EB57-5247-B90B-CC77A92AA4CD}" presName="parentText" presStyleLbl="alignNode1" presStyleIdx="3" presStyleCnt="7">
        <dgm:presLayoutVars>
          <dgm:chMax val="1"/>
          <dgm:bulletEnabled val="1"/>
        </dgm:presLayoutVars>
      </dgm:prSet>
      <dgm:spPr/>
    </dgm:pt>
    <dgm:pt modelId="{13C9857D-27D0-8B4E-BF0E-F7A1826316B6}" type="pres">
      <dgm:prSet presAssocID="{825C4C74-EB57-5247-B90B-CC77A92AA4CD}" presName="descendantText" presStyleLbl="alignAcc1" presStyleIdx="3" presStyleCnt="7">
        <dgm:presLayoutVars>
          <dgm:bulletEnabled val="1"/>
        </dgm:presLayoutVars>
      </dgm:prSet>
      <dgm:spPr/>
    </dgm:pt>
    <dgm:pt modelId="{E6BDD864-1B26-9A4A-ABDE-7391BB405051}" type="pres">
      <dgm:prSet presAssocID="{4E4571FC-9F85-A448-B70C-EAF66C9FBC8E}" presName="sp" presStyleCnt="0"/>
      <dgm:spPr/>
    </dgm:pt>
    <dgm:pt modelId="{8D6CF425-C40F-C84A-B7BA-A8236EDBC214}" type="pres">
      <dgm:prSet presAssocID="{89C1FFA0-A112-8341-AA73-EF2E8EF2E2F5}" presName="composite" presStyleCnt="0"/>
      <dgm:spPr/>
    </dgm:pt>
    <dgm:pt modelId="{B2D114D7-7693-B14F-B98B-C61E870742ED}" type="pres">
      <dgm:prSet presAssocID="{89C1FFA0-A112-8341-AA73-EF2E8EF2E2F5}" presName="parentText" presStyleLbl="alignNode1" presStyleIdx="4" presStyleCnt="7">
        <dgm:presLayoutVars>
          <dgm:chMax val="1"/>
          <dgm:bulletEnabled val="1"/>
        </dgm:presLayoutVars>
      </dgm:prSet>
      <dgm:spPr/>
    </dgm:pt>
    <dgm:pt modelId="{4B680C43-8621-3742-9523-56993587D86D}" type="pres">
      <dgm:prSet presAssocID="{89C1FFA0-A112-8341-AA73-EF2E8EF2E2F5}" presName="descendantText" presStyleLbl="alignAcc1" presStyleIdx="4" presStyleCnt="7">
        <dgm:presLayoutVars>
          <dgm:bulletEnabled val="1"/>
        </dgm:presLayoutVars>
      </dgm:prSet>
      <dgm:spPr/>
    </dgm:pt>
    <dgm:pt modelId="{58A6F180-9DA0-964F-89CB-8ED89623DD01}" type="pres">
      <dgm:prSet presAssocID="{1C932DCD-9A4C-384E-BA7B-1B80BB33D0FF}" presName="sp" presStyleCnt="0"/>
      <dgm:spPr/>
    </dgm:pt>
    <dgm:pt modelId="{AD5EF487-0A68-D243-BBC7-3C0A72AE991D}" type="pres">
      <dgm:prSet presAssocID="{4E62519A-2317-9743-8192-69D75467AC54}" presName="composite" presStyleCnt="0"/>
      <dgm:spPr/>
    </dgm:pt>
    <dgm:pt modelId="{E749A015-8EFA-1F4D-A44E-F3AD85DAACE1}" type="pres">
      <dgm:prSet presAssocID="{4E62519A-2317-9743-8192-69D75467AC54}" presName="parentText" presStyleLbl="alignNode1" presStyleIdx="5" presStyleCnt="7">
        <dgm:presLayoutVars>
          <dgm:chMax val="1"/>
          <dgm:bulletEnabled val="1"/>
        </dgm:presLayoutVars>
      </dgm:prSet>
      <dgm:spPr/>
    </dgm:pt>
    <dgm:pt modelId="{668B1409-468F-6742-8637-DDAA70EA8604}" type="pres">
      <dgm:prSet presAssocID="{4E62519A-2317-9743-8192-69D75467AC54}" presName="descendantText" presStyleLbl="alignAcc1" presStyleIdx="5" presStyleCnt="7">
        <dgm:presLayoutVars>
          <dgm:bulletEnabled val="1"/>
        </dgm:presLayoutVars>
      </dgm:prSet>
      <dgm:spPr/>
    </dgm:pt>
    <dgm:pt modelId="{691A05BB-4E53-4440-98AC-3111F81342AA}" type="pres">
      <dgm:prSet presAssocID="{9AABC98B-5FFA-9740-8567-3163D973BDAA}" presName="sp" presStyleCnt="0"/>
      <dgm:spPr/>
    </dgm:pt>
    <dgm:pt modelId="{AB8FB877-5D4C-B14A-816B-E5EF17C1D68E}" type="pres">
      <dgm:prSet presAssocID="{AAFA4D09-480A-1D43-9DDE-7F20E5F249E3}" presName="composite" presStyleCnt="0"/>
      <dgm:spPr/>
    </dgm:pt>
    <dgm:pt modelId="{B2848A4F-8DB6-A147-B68C-CC39A301173C}" type="pres">
      <dgm:prSet presAssocID="{AAFA4D09-480A-1D43-9DDE-7F20E5F249E3}" presName="parentText" presStyleLbl="alignNode1" presStyleIdx="6" presStyleCnt="7">
        <dgm:presLayoutVars>
          <dgm:chMax val="1"/>
          <dgm:bulletEnabled val="1"/>
        </dgm:presLayoutVars>
      </dgm:prSet>
      <dgm:spPr/>
    </dgm:pt>
    <dgm:pt modelId="{1BDC9B7D-4C75-E140-9738-332DEAF78B5E}" type="pres">
      <dgm:prSet presAssocID="{AAFA4D09-480A-1D43-9DDE-7F20E5F249E3}" presName="descendantText" presStyleLbl="alignAcc1" presStyleIdx="6" presStyleCnt="7">
        <dgm:presLayoutVars>
          <dgm:bulletEnabled val="1"/>
        </dgm:presLayoutVars>
      </dgm:prSet>
      <dgm:spPr/>
    </dgm:pt>
  </dgm:ptLst>
  <dgm:cxnLst>
    <dgm:cxn modelId="{19169800-B9AE-B745-842B-1F29FC35ED38}" srcId="{6D6D1954-CE1D-844E-8281-EAA28B9A3BEB}" destId="{C2F207C0-61D4-2A4D-883C-B48D0658641C}" srcOrd="0" destOrd="0" parTransId="{A02A38DA-6180-1543-BB39-D01027D0F769}" sibTransId="{EFF5F33E-16A2-704E-ADBB-3FB04C268181}"/>
    <dgm:cxn modelId="{BE830706-4EDE-D441-8803-8F31AC21F781}" srcId="{51B119BE-E6C1-1D46-AA6A-BA91558CFE6A}" destId="{825C4C74-EB57-5247-B90B-CC77A92AA4CD}" srcOrd="3" destOrd="0" parTransId="{932C9382-28F5-D74B-B086-D608F6186E20}" sibTransId="{4E4571FC-9F85-A448-B70C-EAF66C9FBC8E}"/>
    <dgm:cxn modelId="{784F9B08-77D0-AC4A-91FC-55A6E96D0640}" type="presOf" srcId="{6D6D1954-CE1D-844E-8281-EAA28B9A3BEB}" destId="{77AEFC3D-7D68-4841-914A-DFE1BA91CCFC}" srcOrd="0" destOrd="0" presId="urn:microsoft.com/office/officeart/2005/8/layout/chevron2"/>
    <dgm:cxn modelId="{15FE460E-ED3A-E742-A2BD-9FFC3FBDFC38}" srcId="{51B119BE-E6C1-1D46-AA6A-BA91558CFE6A}" destId="{89C1FFA0-A112-8341-AA73-EF2E8EF2E2F5}" srcOrd="4" destOrd="0" parTransId="{D3FF787D-44B5-A84F-B480-C1B370B70C40}" sibTransId="{1C932DCD-9A4C-384E-BA7B-1B80BB33D0FF}"/>
    <dgm:cxn modelId="{F0E2A50F-2BF3-C945-96CD-C76B8AD6B08F}" type="presOf" srcId="{6A8A6BD5-D343-5540-B2A6-168D099A6961}" destId="{1BDC9B7D-4C75-E140-9738-332DEAF78B5E}" srcOrd="0" destOrd="0" presId="urn:microsoft.com/office/officeart/2005/8/layout/chevron2"/>
    <dgm:cxn modelId="{9A7C6910-44D9-B947-963F-E2477CA09150}" type="presOf" srcId="{DBD7D8D3-9057-8C44-A715-AA3B26F86B26}" destId="{13C9857D-27D0-8B4E-BF0E-F7A1826316B6}" srcOrd="0" destOrd="0" presId="urn:microsoft.com/office/officeart/2005/8/layout/chevron2"/>
    <dgm:cxn modelId="{A18AE71A-7A5B-5347-865B-54B1403D432F}" srcId="{51B119BE-E6C1-1D46-AA6A-BA91558CFE6A}" destId="{4E62519A-2317-9743-8192-69D75467AC54}" srcOrd="5" destOrd="0" parTransId="{6BFA567C-275A-BA44-8571-22750F721BCD}" sibTransId="{9AABC98B-5FFA-9740-8567-3163D973BDAA}"/>
    <dgm:cxn modelId="{7AED2127-06AD-D34D-B00D-E951F72C6407}" type="presOf" srcId="{51B119BE-E6C1-1D46-AA6A-BA91558CFE6A}" destId="{4FE08C48-548A-3649-BB88-DCC928E80052}" srcOrd="0" destOrd="0" presId="urn:microsoft.com/office/officeart/2005/8/layout/chevron2"/>
    <dgm:cxn modelId="{0DEC4F45-D780-CD4B-9184-E4ABF92D1508}" type="presOf" srcId="{825C4C74-EB57-5247-B90B-CC77A92AA4CD}" destId="{19ED9EDC-1646-2E49-9251-7C42306F7257}" srcOrd="0" destOrd="0" presId="urn:microsoft.com/office/officeart/2005/8/layout/chevron2"/>
    <dgm:cxn modelId="{61E0B846-B804-1A4F-B9DE-71840F8B1DBA}" type="presOf" srcId="{AAFA4D09-480A-1D43-9DDE-7F20E5F249E3}" destId="{B2848A4F-8DB6-A147-B68C-CC39A301173C}" srcOrd="0" destOrd="0" presId="urn:microsoft.com/office/officeart/2005/8/layout/chevron2"/>
    <dgm:cxn modelId="{FC1C2462-40B3-E847-83CA-5D2C75DCC19C}" type="presOf" srcId="{3EC42569-E1D5-C64F-B334-118D14375FA3}" destId="{DD08888D-A17D-444A-8C46-C6BBDCB58725}" srcOrd="0" destOrd="0" presId="urn:microsoft.com/office/officeart/2005/8/layout/chevron2"/>
    <dgm:cxn modelId="{2ABB6F6D-D8F2-AF49-B7F8-51152234A7E8}" type="presOf" srcId="{3A5807A9-F347-9146-B246-580EFA04C052}" destId="{CED1F67E-B38C-B043-8200-D14D8FB1DE20}" srcOrd="0" destOrd="0" presId="urn:microsoft.com/office/officeart/2005/8/layout/chevron2"/>
    <dgm:cxn modelId="{97AC637A-08F5-D146-B948-A4E432300A3F}" srcId="{3EC42569-E1D5-C64F-B334-118D14375FA3}" destId="{9FEF44EA-4B6C-FA42-9E32-14C8E74A7039}" srcOrd="0" destOrd="0" parTransId="{E91C704C-C5C5-2241-9B4F-ABB29CA058F5}" sibTransId="{3B11BC7B-BB8A-E94C-B986-E56CEB1D0764}"/>
    <dgm:cxn modelId="{F90D7681-01F4-3247-B5BC-3087941001DA}" type="presOf" srcId="{C2F207C0-61D4-2A4D-883C-B48D0658641C}" destId="{9B91B143-A39E-F34C-8648-EA0D4DA7D233}" srcOrd="0" destOrd="0" presId="urn:microsoft.com/office/officeart/2005/8/layout/chevron2"/>
    <dgm:cxn modelId="{4D9A3484-3E01-3C48-9F95-E57D036018FC}" srcId="{825C4C74-EB57-5247-B90B-CC77A92AA4CD}" destId="{DBD7D8D3-9057-8C44-A715-AA3B26F86B26}" srcOrd="0" destOrd="0" parTransId="{F5F1FC1F-5975-E742-A349-79DC5022199A}" sibTransId="{E53AD6BB-E6FB-AB4C-BE15-C2A365104FFB}"/>
    <dgm:cxn modelId="{16953E91-739A-4749-BCB3-7AE898E521AA}" type="presOf" srcId="{4E62519A-2317-9743-8192-69D75467AC54}" destId="{E749A015-8EFA-1F4D-A44E-F3AD85DAACE1}" srcOrd="0" destOrd="0" presId="urn:microsoft.com/office/officeart/2005/8/layout/chevron2"/>
    <dgm:cxn modelId="{A4D8449B-65F2-2D49-A7CE-A6A8B5648A5D}" srcId="{3A5807A9-F347-9146-B246-580EFA04C052}" destId="{1469853F-0800-D142-998E-B641D0D8B77D}" srcOrd="0" destOrd="0" parTransId="{93A3972B-8693-624A-8FB3-D7A2BC6B7F72}" sibTransId="{5843C73E-005A-5A4D-B066-02D1E04C191C}"/>
    <dgm:cxn modelId="{5D49D0BB-F5E0-B141-8F52-9D82E22B467C}" srcId="{AAFA4D09-480A-1D43-9DDE-7F20E5F249E3}" destId="{6A8A6BD5-D343-5540-B2A6-168D099A6961}" srcOrd="0" destOrd="0" parTransId="{EF1A0528-CA72-1F4B-B20B-3B44E6715E20}" sibTransId="{2BA8AE84-406B-B24A-B976-11D7DAF690A9}"/>
    <dgm:cxn modelId="{4365B1BC-732A-004E-ACE0-F03D85978AEF}" type="presOf" srcId="{C9C20291-2BB5-0244-822F-DEFEA521F0DF}" destId="{668B1409-468F-6742-8637-DDAA70EA8604}" srcOrd="0" destOrd="0" presId="urn:microsoft.com/office/officeart/2005/8/layout/chevron2"/>
    <dgm:cxn modelId="{484F7FBF-A9CC-9747-BB75-81C2EFE6B4A5}" type="presOf" srcId="{C7C5B20E-1D55-FA48-910C-694E8088CECA}" destId="{4B680C43-8621-3742-9523-56993587D86D}" srcOrd="0" destOrd="0" presId="urn:microsoft.com/office/officeart/2005/8/layout/chevron2"/>
    <dgm:cxn modelId="{DB1BE8D1-2A22-9E40-9C26-A12DD7AA92A7}" srcId="{89C1FFA0-A112-8341-AA73-EF2E8EF2E2F5}" destId="{C7C5B20E-1D55-FA48-910C-694E8088CECA}" srcOrd="0" destOrd="0" parTransId="{767E403A-236E-674D-B80C-D1B149ADD4F2}" sibTransId="{580D080F-6DD9-5140-B21F-EA056D8AB6BD}"/>
    <dgm:cxn modelId="{11C160D4-862E-6E41-A45F-19EA7BBD97C1}" srcId="{51B119BE-E6C1-1D46-AA6A-BA91558CFE6A}" destId="{3EC42569-E1D5-C64F-B334-118D14375FA3}" srcOrd="0" destOrd="0" parTransId="{62792091-4B62-FD43-80E8-1D2F17C9ED56}" sibTransId="{0BBFA9F0-3637-A446-9EA3-83F52BA49040}"/>
    <dgm:cxn modelId="{0802EDD4-3414-1C49-BCF1-337986182123}" type="presOf" srcId="{1469853F-0800-D142-998E-B641D0D8B77D}" destId="{2846EE7E-E59A-DA4A-899F-63616D0B03AF}" srcOrd="0" destOrd="0" presId="urn:microsoft.com/office/officeart/2005/8/layout/chevron2"/>
    <dgm:cxn modelId="{D71D33D8-8E55-B24D-966D-8AE271174D15}" srcId="{51B119BE-E6C1-1D46-AA6A-BA91558CFE6A}" destId="{AAFA4D09-480A-1D43-9DDE-7F20E5F249E3}" srcOrd="6" destOrd="0" parTransId="{F6D38910-B0AF-5E4A-A4EB-726341C6D739}" sibTransId="{7DC918AC-C908-354E-B634-6C916C00023C}"/>
    <dgm:cxn modelId="{B41197DD-AE1C-A847-A969-F71919D40863}" srcId="{51B119BE-E6C1-1D46-AA6A-BA91558CFE6A}" destId="{3A5807A9-F347-9146-B246-580EFA04C052}" srcOrd="1" destOrd="0" parTransId="{F3FA0D2A-CA65-E34D-A880-46A7483E2025}" sibTransId="{8DDD9A3A-A789-0741-9B7D-61AC6E60EFC9}"/>
    <dgm:cxn modelId="{3ABD73DF-7E60-3F47-AC69-CB0FEB9FA377}" srcId="{4E62519A-2317-9743-8192-69D75467AC54}" destId="{C9C20291-2BB5-0244-822F-DEFEA521F0DF}" srcOrd="0" destOrd="0" parTransId="{57219994-74AD-B040-BDC3-B671D795E742}" sibTransId="{F73C645F-E248-0549-AF80-74F703E9EFBE}"/>
    <dgm:cxn modelId="{BE5D98E2-41D4-9D4E-9E6B-9503CA106B2A}" type="presOf" srcId="{9FEF44EA-4B6C-FA42-9E32-14C8E74A7039}" destId="{7035AE15-0390-4843-A8D0-D64C1EE69537}" srcOrd="0" destOrd="0" presId="urn:microsoft.com/office/officeart/2005/8/layout/chevron2"/>
    <dgm:cxn modelId="{057C4AE7-2C23-5748-90E5-3DDD69CF522A}" srcId="{51B119BE-E6C1-1D46-AA6A-BA91558CFE6A}" destId="{6D6D1954-CE1D-844E-8281-EAA28B9A3BEB}" srcOrd="2" destOrd="0" parTransId="{B74765EB-4AB0-0944-8B42-4355A4134C83}" sibTransId="{4DD8084B-41BE-A640-AADF-6C27B201EAAC}"/>
    <dgm:cxn modelId="{6880E2FC-4304-6743-8894-1EF3C2A54776}" type="presOf" srcId="{89C1FFA0-A112-8341-AA73-EF2E8EF2E2F5}" destId="{B2D114D7-7693-B14F-B98B-C61E870742ED}" srcOrd="0" destOrd="0" presId="urn:microsoft.com/office/officeart/2005/8/layout/chevron2"/>
    <dgm:cxn modelId="{43E2E945-D7C5-0B46-9338-A1181E961A2B}" type="presParOf" srcId="{4FE08C48-548A-3649-BB88-DCC928E80052}" destId="{0A83C702-371E-1348-9590-A6E246D4AEAB}" srcOrd="0" destOrd="0" presId="urn:microsoft.com/office/officeart/2005/8/layout/chevron2"/>
    <dgm:cxn modelId="{6C1CC5BE-C35A-A448-BAF3-9BC784551F73}" type="presParOf" srcId="{0A83C702-371E-1348-9590-A6E246D4AEAB}" destId="{DD08888D-A17D-444A-8C46-C6BBDCB58725}" srcOrd="0" destOrd="0" presId="urn:microsoft.com/office/officeart/2005/8/layout/chevron2"/>
    <dgm:cxn modelId="{D532D150-68CC-DB49-ADC4-9D3B2B2DAA4D}" type="presParOf" srcId="{0A83C702-371E-1348-9590-A6E246D4AEAB}" destId="{7035AE15-0390-4843-A8D0-D64C1EE69537}" srcOrd="1" destOrd="0" presId="urn:microsoft.com/office/officeart/2005/8/layout/chevron2"/>
    <dgm:cxn modelId="{5FC2CCD0-59D4-1649-8792-25ACB3207C76}" type="presParOf" srcId="{4FE08C48-548A-3649-BB88-DCC928E80052}" destId="{9B38CC65-4EA2-A948-A15F-1195BFA73367}" srcOrd="1" destOrd="0" presId="urn:microsoft.com/office/officeart/2005/8/layout/chevron2"/>
    <dgm:cxn modelId="{64300F58-A146-0943-8AB7-FD546F9FA0FD}" type="presParOf" srcId="{4FE08C48-548A-3649-BB88-DCC928E80052}" destId="{CDB72F2D-B295-244A-9BC1-592DF2D2C8DB}" srcOrd="2" destOrd="0" presId="urn:microsoft.com/office/officeart/2005/8/layout/chevron2"/>
    <dgm:cxn modelId="{3245549F-1993-504C-91B0-A035E2C2E857}" type="presParOf" srcId="{CDB72F2D-B295-244A-9BC1-592DF2D2C8DB}" destId="{CED1F67E-B38C-B043-8200-D14D8FB1DE20}" srcOrd="0" destOrd="0" presId="urn:microsoft.com/office/officeart/2005/8/layout/chevron2"/>
    <dgm:cxn modelId="{4F9F651E-D9E0-1F41-AF7F-596684A06D47}" type="presParOf" srcId="{CDB72F2D-B295-244A-9BC1-592DF2D2C8DB}" destId="{2846EE7E-E59A-DA4A-899F-63616D0B03AF}" srcOrd="1" destOrd="0" presId="urn:microsoft.com/office/officeart/2005/8/layout/chevron2"/>
    <dgm:cxn modelId="{338ECD76-B050-D74D-9203-703BD6C37855}" type="presParOf" srcId="{4FE08C48-548A-3649-BB88-DCC928E80052}" destId="{64DB718E-A2F3-2848-80A3-AF387F722C1E}" srcOrd="3" destOrd="0" presId="urn:microsoft.com/office/officeart/2005/8/layout/chevron2"/>
    <dgm:cxn modelId="{77E520CE-FE0D-5041-AD39-7792EF286070}" type="presParOf" srcId="{4FE08C48-548A-3649-BB88-DCC928E80052}" destId="{3C3A3CCE-3AAA-9743-9EAC-D77992EA7E21}" srcOrd="4" destOrd="0" presId="urn:microsoft.com/office/officeart/2005/8/layout/chevron2"/>
    <dgm:cxn modelId="{5C5D0C1F-3D63-9C46-9EC6-5AD8905E4724}" type="presParOf" srcId="{3C3A3CCE-3AAA-9743-9EAC-D77992EA7E21}" destId="{77AEFC3D-7D68-4841-914A-DFE1BA91CCFC}" srcOrd="0" destOrd="0" presId="urn:microsoft.com/office/officeart/2005/8/layout/chevron2"/>
    <dgm:cxn modelId="{907621A7-5D23-914D-928C-0160F6C24B86}" type="presParOf" srcId="{3C3A3CCE-3AAA-9743-9EAC-D77992EA7E21}" destId="{9B91B143-A39E-F34C-8648-EA0D4DA7D233}" srcOrd="1" destOrd="0" presId="urn:microsoft.com/office/officeart/2005/8/layout/chevron2"/>
    <dgm:cxn modelId="{990A321B-3E90-3F47-8BA7-42F62CD625BE}" type="presParOf" srcId="{4FE08C48-548A-3649-BB88-DCC928E80052}" destId="{5FA376FE-F249-6545-A7CF-412E313774B4}" srcOrd="5" destOrd="0" presId="urn:microsoft.com/office/officeart/2005/8/layout/chevron2"/>
    <dgm:cxn modelId="{5620AD16-1A6F-E348-8A74-CB871DFDF80C}" type="presParOf" srcId="{4FE08C48-548A-3649-BB88-DCC928E80052}" destId="{E6209931-E07D-044B-BA70-45564AF90C46}" srcOrd="6" destOrd="0" presId="urn:microsoft.com/office/officeart/2005/8/layout/chevron2"/>
    <dgm:cxn modelId="{2C3B4BB4-9CFE-8E4A-BA17-F558DE00B864}" type="presParOf" srcId="{E6209931-E07D-044B-BA70-45564AF90C46}" destId="{19ED9EDC-1646-2E49-9251-7C42306F7257}" srcOrd="0" destOrd="0" presId="urn:microsoft.com/office/officeart/2005/8/layout/chevron2"/>
    <dgm:cxn modelId="{6C05C0BE-48A5-A848-A7D0-8BFCB859ED83}" type="presParOf" srcId="{E6209931-E07D-044B-BA70-45564AF90C46}" destId="{13C9857D-27D0-8B4E-BF0E-F7A1826316B6}" srcOrd="1" destOrd="0" presId="urn:microsoft.com/office/officeart/2005/8/layout/chevron2"/>
    <dgm:cxn modelId="{C11C881E-932F-6746-AD55-E5B230203868}" type="presParOf" srcId="{4FE08C48-548A-3649-BB88-DCC928E80052}" destId="{E6BDD864-1B26-9A4A-ABDE-7391BB405051}" srcOrd="7" destOrd="0" presId="urn:microsoft.com/office/officeart/2005/8/layout/chevron2"/>
    <dgm:cxn modelId="{F74AB530-F2B0-C04D-B5F1-0FF35CA6E896}" type="presParOf" srcId="{4FE08C48-548A-3649-BB88-DCC928E80052}" destId="{8D6CF425-C40F-C84A-B7BA-A8236EDBC214}" srcOrd="8" destOrd="0" presId="urn:microsoft.com/office/officeart/2005/8/layout/chevron2"/>
    <dgm:cxn modelId="{D56E4571-C1A5-D041-AA9D-419A906DDF97}" type="presParOf" srcId="{8D6CF425-C40F-C84A-B7BA-A8236EDBC214}" destId="{B2D114D7-7693-B14F-B98B-C61E870742ED}" srcOrd="0" destOrd="0" presId="urn:microsoft.com/office/officeart/2005/8/layout/chevron2"/>
    <dgm:cxn modelId="{43D05F93-2F60-834E-BD18-847A1AB3786D}" type="presParOf" srcId="{8D6CF425-C40F-C84A-B7BA-A8236EDBC214}" destId="{4B680C43-8621-3742-9523-56993587D86D}" srcOrd="1" destOrd="0" presId="urn:microsoft.com/office/officeart/2005/8/layout/chevron2"/>
    <dgm:cxn modelId="{0DF79FA5-6A87-6844-AF62-11B73337F083}" type="presParOf" srcId="{4FE08C48-548A-3649-BB88-DCC928E80052}" destId="{58A6F180-9DA0-964F-89CB-8ED89623DD01}" srcOrd="9" destOrd="0" presId="urn:microsoft.com/office/officeart/2005/8/layout/chevron2"/>
    <dgm:cxn modelId="{9367F4C7-5A1D-3D4B-BA6B-D6230DC63D79}" type="presParOf" srcId="{4FE08C48-548A-3649-BB88-DCC928E80052}" destId="{AD5EF487-0A68-D243-BBC7-3C0A72AE991D}" srcOrd="10" destOrd="0" presId="urn:microsoft.com/office/officeart/2005/8/layout/chevron2"/>
    <dgm:cxn modelId="{E32F4D28-2E50-9D48-8A60-CAB913AEBD09}" type="presParOf" srcId="{AD5EF487-0A68-D243-BBC7-3C0A72AE991D}" destId="{E749A015-8EFA-1F4D-A44E-F3AD85DAACE1}" srcOrd="0" destOrd="0" presId="urn:microsoft.com/office/officeart/2005/8/layout/chevron2"/>
    <dgm:cxn modelId="{FA1940BF-3BD1-9142-BF99-1C3256AA6169}" type="presParOf" srcId="{AD5EF487-0A68-D243-BBC7-3C0A72AE991D}" destId="{668B1409-468F-6742-8637-DDAA70EA8604}" srcOrd="1" destOrd="0" presId="urn:microsoft.com/office/officeart/2005/8/layout/chevron2"/>
    <dgm:cxn modelId="{97848D6D-4A0F-6548-B27D-90C0663268F2}" type="presParOf" srcId="{4FE08C48-548A-3649-BB88-DCC928E80052}" destId="{691A05BB-4E53-4440-98AC-3111F81342AA}" srcOrd="11" destOrd="0" presId="urn:microsoft.com/office/officeart/2005/8/layout/chevron2"/>
    <dgm:cxn modelId="{8F1DBD87-3B92-7D4B-9D88-E68EFB73702B}" type="presParOf" srcId="{4FE08C48-548A-3649-BB88-DCC928E80052}" destId="{AB8FB877-5D4C-B14A-816B-E5EF17C1D68E}" srcOrd="12" destOrd="0" presId="urn:microsoft.com/office/officeart/2005/8/layout/chevron2"/>
    <dgm:cxn modelId="{BF5D4F8D-3CD0-6F42-B796-3BAD11CB6563}" type="presParOf" srcId="{AB8FB877-5D4C-B14A-816B-E5EF17C1D68E}" destId="{B2848A4F-8DB6-A147-B68C-CC39A301173C}" srcOrd="0" destOrd="0" presId="urn:microsoft.com/office/officeart/2005/8/layout/chevron2"/>
    <dgm:cxn modelId="{C653B303-3FA9-1647-8B84-6BF3DBEDDDE4}" type="presParOf" srcId="{AB8FB877-5D4C-B14A-816B-E5EF17C1D68E}" destId="{1BDC9B7D-4C75-E140-9738-332DEAF78B5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8888D-A17D-444A-8C46-C6BBDCB58725}">
      <dsp:nvSpPr>
        <dsp:cNvPr id="0" name=""/>
        <dsp:cNvSpPr/>
      </dsp:nvSpPr>
      <dsp:spPr>
        <a:xfrm rot="5400000">
          <a:off x="-106196" y="107915"/>
          <a:ext cx="707974" cy="495582"/>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a:t>
          </a:r>
        </a:p>
      </dsp:txBody>
      <dsp:txXfrm rot="-5400000">
        <a:off x="0" y="249510"/>
        <a:ext cx="495582" cy="212392"/>
      </dsp:txXfrm>
    </dsp:sp>
    <dsp:sp modelId="{7035AE15-0390-4843-A8D0-D64C1EE69537}">
      <dsp:nvSpPr>
        <dsp:cNvPr id="0" name=""/>
        <dsp:cNvSpPr/>
      </dsp:nvSpPr>
      <dsp:spPr>
        <a:xfrm rot="5400000">
          <a:off x="5275499" y="-4778198"/>
          <a:ext cx="460183" cy="10020017"/>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Calibri"/>
              <a:ea typeface="+mn-ea"/>
              <a:cs typeface="+mn-cs"/>
            </a:rPr>
            <a:t>Road detection</a:t>
          </a:r>
        </a:p>
      </dsp:txBody>
      <dsp:txXfrm rot="-5400000">
        <a:off x="495582" y="24183"/>
        <a:ext cx="9997553" cy="415255"/>
      </dsp:txXfrm>
    </dsp:sp>
    <dsp:sp modelId="{CED1F67E-B38C-B043-8200-D14D8FB1DE20}">
      <dsp:nvSpPr>
        <dsp:cNvPr id="0" name=""/>
        <dsp:cNvSpPr/>
      </dsp:nvSpPr>
      <dsp:spPr>
        <a:xfrm rot="5400000">
          <a:off x="-106196" y="730620"/>
          <a:ext cx="707974" cy="495582"/>
        </a:xfrm>
        <a:prstGeom prst="chevron">
          <a:avLst/>
        </a:prstGeom>
        <a:gradFill rotWithShape="0">
          <a:gsLst>
            <a:gs pos="0">
              <a:schemeClr val="accent5">
                <a:hueOff val="-1225557"/>
                <a:satOff val="-1705"/>
                <a:lumOff val="-654"/>
                <a:alphaOff val="0"/>
                <a:satMod val="103000"/>
                <a:lumMod val="102000"/>
                <a:tint val="94000"/>
              </a:schemeClr>
            </a:gs>
            <a:gs pos="50000">
              <a:schemeClr val="accent5">
                <a:hueOff val="-1225557"/>
                <a:satOff val="-1705"/>
                <a:lumOff val="-654"/>
                <a:alphaOff val="0"/>
                <a:satMod val="110000"/>
                <a:lumMod val="100000"/>
                <a:shade val="100000"/>
              </a:schemeClr>
            </a:gs>
            <a:gs pos="100000">
              <a:schemeClr val="accent5">
                <a:hueOff val="-1225557"/>
                <a:satOff val="-1705"/>
                <a:lumOff val="-654"/>
                <a:alphaOff val="0"/>
                <a:lumMod val="99000"/>
                <a:satMod val="120000"/>
                <a:shade val="78000"/>
              </a:schemeClr>
            </a:gs>
          </a:gsLst>
          <a:lin ang="5400000" scaled="0"/>
        </a:gradFill>
        <a:ln w="6350" cap="flat" cmpd="sng" algn="ctr">
          <a:solidFill>
            <a:schemeClr val="accent5">
              <a:hueOff val="-1225557"/>
              <a:satOff val="-1705"/>
              <a:lumOff val="-6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a:t>
          </a:r>
        </a:p>
      </dsp:txBody>
      <dsp:txXfrm rot="-5400000">
        <a:off x="0" y="872215"/>
        <a:ext cx="495582" cy="212392"/>
      </dsp:txXfrm>
    </dsp:sp>
    <dsp:sp modelId="{2846EE7E-E59A-DA4A-899F-63616D0B03AF}">
      <dsp:nvSpPr>
        <dsp:cNvPr id="0" name=""/>
        <dsp:cNvSpPr/>
      </dsp:nvSpPr>
      <dsp:spPr>
        <a:xfrm rot="5400000">
          <a:off x="5275499" y="-4155492"/>
          <a:ext cx="460183" cy="10020017"/>
        </a:xfrm>
        <a:prstGeom prst="round2SameRect">
          <a:avLst/>
        </a:prstGeom>
        <a:solidFill>
          <a:schemeClr val="lt1">
            <a:alpha val="90000"/>
            <a:hueOff val="0"/>
            <a:satOff val="0"/>
            <a:lumOff val="0"/>
            <a:alphaOff val="0"/>
          </a:schemeClr>
        </a:solidFill>
        <a:ln w="6350" cap="flat" cmpd="sng" algn="ctr">
          <a:solidFill>
            <a:schemeClr val="accent5">
              <a:hueOff val="-1225557"/>
              <a:satOff val="-1705"/>
              <a:lumOff val="-6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Convolutional Neural Networks</a:t>
          </a:r>
          <a:endParaRPr lang="en-US" sz="2700" b="1" kern="1200" dirty="0">
            <a:solidFill>
              <a:srgbClr val="00B0F0"/>
            </a:solidFill>
          </a:endParaRPr>
        </a:p>
      </dsp:txBody>
      <dsp:txXfrm rot="-5400000">
        <a:off x="495582" y="646889"/>
        <a:ext cx="9997553" cy="415255"/>
      </dsp:txXfrm>
    </dsp:sp>
    <dsp:sp modelId="{77AEFC3D-7D68-4841-914A-DFE1BA91CCFC}">
      <dsp:nvSpPr>
        <dsp:cNvPr id="0" name=""/>
        <dsp:cNvSpPr/>
      </dsp:nvSpPr>
      <dsp:spPr>
        <a:xfrm rot="5400000">
          <a:off x="-106196" y="1353325"/>
          <a:ext cx="707974" cy="495582"/>
        </a:xfrm>
        <a:prstGeom prst="chevron">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w="6350" cap="flat" cmpd="sng" algn="ctr">
          <a:solidFill>
            <a:schemeClr val="accent5">
              <a:hueOff val="-2451115"/>
              <a:satOff val="-3409"/>
              <a:lumOff val="-13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a:t>
          </a:r>
        </a:p>
      </dsp:txBody>
      <dsp:txXfrm rot="-5400000">
        <a:off x="0" y="1494920"/>
        <a:ext cx="495582" cy="212392"/>
      </dsp:txXfrm>
    </dsp:sp>
    <dsp:sp modelId="{9B91B143-A39E-F34C-8648-EA0D4DA7D233}">
      <dsp:nvSpPr>
        <dsp:cNvPr id="0" name=""/>
        <dsp:cNvSpPr/>
      </dsp:nvSpPr>
      <dsp:spPr>
        <a:xfrm rot="5400000">
          <a:off x="5275499" y="-3532787"/>
          <a:ext cx="460183" cy="10020017"/>
        </a:xfrm>
        <a:prstGeom prst="round2SameRect">
          <a:avLst/>
        </a:prstGeom>
        <a:solidFill>
          <a:schemeClr val="lt1">
            <a:alpha val="90000"/>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Motivation and hypothesis</a:t>
          </a:r>
          <a:endParaRPr lang="en-US" sz="2700" kern="1200" dirty="0">
            <a:solidFill>
              <a:prstClr val="black">
                <a:hueOff val="0"/>
                <a:satOff val="0"/>
                <a:lumOff val="0"/>
                <a:alphaOff val="0"/>
              </a:prstClr>
            </a:solidFill>
            <a:latin typeface="Calibri"/>
            <a:ea typeface="+mn-ea"/>
            <a:cs typeface="+mn-cs"/>
          </a:endParaRPr>
        </a:p>
      </dsp:txBody>
      <dsp:txXfrm rot="-5400000">
        <a:off x="495582" y="1269594"/>
        <a:ext cx="9997553" cy="415255"/>
      </dsp:txXfrm>
    </dsp:sp>
    <dsp:sp modelId="{19ED9EDC-1646-2E49-9251-7C42306F7257}">
      <dsp:nvSpPr>
        <dsp:cNvPr id="0" name=""/>
        <dsp:cNvSpPr/>
      </dsp:nvSpPr>
      <dsp:spPr>
        <a:xfrm rot="5400000">
          <a:off x="-106196" y="1976031"/>
          <a:ext cx="707974" cy="495582"/>
        </a:xfrm>
        <a:prstGeom prst="chevron">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w="6350" cap="flat" cmpd="sng" algn="ctr">
          <a:solidFill>
            <a:schemeClr val="accent5">
              <a:hueOff val="-3676672"/>
              <a:satOff val="-5114"/>
              <a:lumOff val="-19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4</a:t>
          </a:r>
        </a:p>
      </dsp:txBody>
      <dsp:txXfrm rot="-5400000">
        <a:off x="0" y="2117626"/>
        <a:ext cx="495582" cy="212392"/>
      </dsp:txXfrm>
    </dsp:sp>
    <dsp:sp modelId="{13C9857D-27D0-8B4E-BF0E-F7A1826316B6}">
      <dsp:nvSpPr>
        <dsp:cNvPr id="0" name=""/>
        <dsp:cNvSpPr/>
      </dsp:nvSpPr>
      <dsp:spPr>
        <a:xfrm rot="5400000">
          <a:off x="5275499" y="-2910081"/>
          <a:ext cx="460183" cy="10020017"/>
        </a:xfrm>
        <a:prstGeom prst="round2SameRect">
          <a:avLst/>
        </a:prstGeom>
        <a:solidFill>
          <a:schemeClr val="lt1">
            <a:alpha val="90000"/>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Calibri"/>
              <a:ea typeface="+mn-ea"/>
              <a:cs typeface="+mn-cs"/>
            </a:rPr>
            <a:t>Super resolution</a:t>
          </a:r>
          <a:endParaRPr lang="en-US" sz="2700" kern="1200" dirty="0"/>
        </a:p>
      </dsp:txBody>
      <dsp:txXfrm rot="-5400000">
        <a:off x="495582" y="1892300"/>
        <a:ext cx="9997553" cy="415255"/>
      </dsp:txXfrm>
    </dsp:sp>
    <dsp:sp modelId="{B2D114D7-7693-B14F-B98B-C61E870742ED}">
      <dsp:nvSpPr>
        <dsp:cNvPr id="0" name=""/>
        <dsp:cNvSpPr/>
      </dsp:nvSpPr>
      <dsp:spPr>
        <a:xfrm rot="5400000">
          <a:off x="-106196" y="2598736"/>
          <a:ext cx="707974" cy="495582"/>
        </a:xfrm>
        <a:prstGeom prst="chevron">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w="6350" cap="flat" cmpd="sng" algn="ctr">
          <a:solidFill>
            <a:schemeClr val="accent5">
              <a:hueOff val="-4902230"/>
              <a:satOff val="-6819"/>
              <a:lumOff val="-261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5</a:t>
          </a:r>
        </a:p>
      </dsp:txBody>
      <dsp:txXfrm rot="-5400000">
        <a:off x="0" y="2740331"/>
        <a:ext cx="495582" cy="212392"/>
      </dsp:txXfrm>
    </dsp:sp>
    <dsp:sp modelId="{4B680C43-8621-3742-9523-56993587D86D}">
      <dsp:nvSpPr>
        <dsp:cNvPr id="0" name=""/>
        <dsp:cNvSpPr/>
      </dsp:nvSpPr>
      <dsp:spPr>
        <a:xfrm rot="5400000">
          <a:off x="5275499" y="-2287376"/>
          <a:ext cx="460183" cy="10020017"/>
        </a:xfrm>
        <a:prstGeom prst="round2SameRect">
          <a:avLst/>
        </a:prstGeom>
        <a:solidFill>
          <a:schemeClr val="lt1">
            <a:alpha val="90000"/>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Elucidating the mechanism</a:t>
          </a:r>
        </a:p>
      </dsp:txBody>
      <dsp:txXfrm rot="-5400000">
        <a:off x="495582" y="2515005"/>
        <a:ext cx="9997553" cy="415255"/>
      </dsp:txXfrm>
    </dsp:sp>
    <dsp:sp modelId="{E749A015-8EFA-1F4D-A44E-F3AD85DAACE1}">
      <dsp:nvSpPr>
        <dsp:cNvPr id="0" name=""/>
        <dsp:cNvSpPr/>
      </dsp:nvSpPr>
      <dsp:spPr>
        <a:xfrm rot="5400000">
          <a:off x="-106196" y="3221442"/>
          <a:ext cx="707974" cy="495582"/>
        </a:xfrm>
        <a:prstGeom prst="chevron">
          <a:avLst/>
        </a:prstGeom>
        <a:gradFill rotWithShape="0">
          <a:gsLst>
            <a:gs pos="0">
              <a:schemeClr val="accent5">
                <a:hueOff val="-6127787"/>
                <a:satOff val="-8523"/>
                <a:lumOff val="-3268"/>
                <a:alphaOff val="0"/>
                <a:satMod val="103000"/>
                <a:lumMod val="102000"/>
                <a:tint val="94000"/>
              </a:schemeClr>
            </a:gs>
            <a:gs pos="50000">
              <a:schemeClr val="accent5">
                <a:hueOff val="-6127787"/>
                <a:satOff val="-8523"/>
                <a:lumOff val="-3268"/>
                <a:alphaOff val="0"/>
                <a:satMod val="110000"/>
                <a:lumMod val="100000"/>
                <a:shade val="100000"/>
              </a:schemeClr>
            </a:gs>
            <a:gs pos="100000">
              <a:schemeClr val="accent5">
                <a:hueOff val="-6127787"/>
                <a:satOff val="-8523"/>
                <a:lumOff val="-3268"/>
                <a:alphaOff val="0"/>
                <a:lumMod val="99000"/>
                <a:satMod val="120000"/>
                <a:shade val="78000"/>
              </a:schemeClr>
            </a:gs>
          </a:gsLst>
          <a:lin ang="5400000" scaled="0"/>
        </a:gradFill>
        <a:ln w="6350" cap="flat" cmpd="sng" algn="ctr">
          <a:solidFill>
            <a:schemeClr val="accent5">
              <a:hueOff val="-6127787"/>
              <a:satOff val="-8523"/>
              <a:lumOff val="-326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6</a:t>
          </a:r>
        </a:p>
      </dsp:txBody>
      <dsp:txXfrm rot="-5400000">
        <a:off x="0" y="3363037"/>
        <a:ext cx="495582" cy="212392"/>
      </dsp:txXfrm>
    </dsp:sp>
    <dsp:sp modelId="{668B1409-468F-6742-8637-DDAA70EA8604}">
      <dsp:nvSpPr>
        <dsp:cNvPr id="0" name=""/>
        <dsp:cNvSpPr/>
      </dsp:nvSpPr>
      <dsp:spPr>
        <a:xfrm rot="5400000">
          <a:off x="5275499" y="-1664671"/>
          <a:ext cx="460183" cy="10020017"/>
        </a:xfrm>
        <a:prstGeom prst="round2SameRect">
          <a:avLst/>
        </a:prstGeom>
        <a:solidFill>
          <a:schemeClr val="lt1">
            <a:alpha val="90000"/>
            <a:hueOff val="0"/>
            <a:satOff val="0"/>
            <a:lumOff val="0"/>
            <a:alphaOff val="0"/>
          </a:schemeClr>
        </a:solidFill>
        <a:ln w="6350" cap="flat" cmpd="sng" algn="ctr">
          <a:solidFill>
            <a:schemeClr val="accent5">
              <a:hueOff val="-6127787"/>
              <a:satOff val="-8523"/>
              <a:lumOff val="-326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Our observation</a:t>
          </a:r>
        </a:p>
      </dsp:txBody>
      <dsp:txXfrm rot="-5400000">
        <a:off x="495582" y="3137710"/>
        <a:ext cx="9997553" cy="415255"/>
      </dsp:txXfrm>
    </dsp:sp>
    <dsp:sp modelId="{B2848A4F-8DB6-A147-B68C-CC39A301173C}">
      <dsp:nvSpPr>
        <dsp:cNvPr id="0" name=""/>
        <dsp:cNvSpPr/>
      </dsp:nvSpPr>
      <dsp:spPr>
        <a:xfrm rot="5400000">
          <a:off x="-106196" y="3844147"/>
          <a:ext cx="707974" cy="495582"/>
        </a:xfrm>
        <a:prstGeom prst="chevron">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7</a:t>
          </a:r>
          <a:endParaRPr lang="en-US" sz="1300" kern="1200" dirty="0"/>
        </a:p>
      </dsp:txBody>
      <dsp:txXfrm rot="-5400000">
        <a:off x="0" y="3985742"/>
        <a:ext cx="495582" cy="212392"/>
      </dsp:txXfrm>
    </dsp:sp>
    <dsp:sp modelId="{1BDC9B7D-4C75-E140-9738-332DEAF78B5E}">
      <dsp:nvSpPr>
        <dsp:cNvPr id="0" name=""/>
        <dsp:cNvSpPr/>
      </dsp:nvSpPr>
      <dsp:spPr>
        <a:xfrm rot="5400000">
          <a:off x="5275499" y="-1041965"/>
          <a:ext cx="460183" cy="10020017"/>
        </a:xfrm>
        <a:prstGeom prst="round2SameRect">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Conclusions</a:t>
          </a:r>
        </a:p>
      </dsp:txBody>
      <dsp:txXfrm rot="-5400000">
        <a:off x="495582" y="3760416"/>
        <a:ext cx="9997553" cy="4152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46B2A9-0785-4A77-856B-38FE7F8BEC47}" type="datetimeFigureOut">
              <a:rPr lang="en-US" smtClean="0"/>
              <a:t>6/18/20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23C71A-207E-41E7-AD91-4BDCFD8BE8F8}" type="slidenum">
              <a:rPr lang="en-US" smtClean="0"/>
              <a:t>‹#›</a:t>
            </a:fld>
            <a:endParaRPr lang="en-US"/>
          </a:p>
        </p:txBody>
      </p:sp>
    </p:spTree>
    <p:extLst>
      <p:ext uri="{BB962C8B-B14F-4D97-AF65-F5344CB8AC3E}">
        <p14:creationId xmlns:p14="http://schemas.microsoft.com/office/powerpoint/2010/main" val="1835806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B537E-4CF2-A840-9162-51339E90B7E4}" type="datetimeFigureOut">
              <a:rPr lang="en-US" smtClean="0"/>
              <a:pPr/>
              <a:t>6/18/20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23820-BB9E-9446-8368-EF046F0E4C0F}" type="slidenum">
              <a:rPr lang="en-US" smtClean="0"/>
              <a:pPr/>
              <a:t>‹#›</a:t>
            </a:fld>
            <a:endParaRPr lang="en-US"/>
          </a:p>
        </p:txBody>
      </p:sp>
    </p:spTree>
    <p:extLst>
      <p:ext uri="{BB962C8B-B14F-4D97-AF65-F5344CB8AC3E}">
        <p14:creationId xmlns:p14="http://schemas.microsoft.com/office/powerpoint/2010/main" val="157116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ADA1B-88E4-8F4B-B498-C3147A1BB5CE}" type="slidenum">
              <a:rPr lang="en-US" smtClean="0"/>
              <a:pPr/>
              <a:t>1</a:t>
            </a:fld>
            <a:endParaRPr lang="en-US"/>
          </a:p>
        </p:txBody>
      </p:sp>
    </p:spTree>
    <p:extLst>
      <p:ext uri="{BB962C8B-B14F-4D97-AF65-F5344CB8AC3E}">
        <p14:creationId xmlns:p14="http://schemas.microsoft.com/office/powerpoint/2010/main" val="305769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much as this method looks plausible, it is to be taken care for the model not to be applied on very wide roads.</a:t>
            </a:r>
          </a:p>
        </p:txBody>
      </p:sp>
      <p:sp>
        <p:nvSpPr>
          <p:cNvPr id="4" name="Slide Number Placeholder 3"/>
          <p:cNvSpPr>
            <a:spLocks noGrp="1"/>
          </p:cNvSpPr>
          <p:nvPr>
            <p:ph type="sldNum" sz="quarter" idx="5"/>
          </p:nvPr>
        </p:nvSpPr>
        <p:spPr/>
        <p:txBody>
          <a:bodyPr/>
          <a:lstStyle/>
          <a:p>
            <a:fld id="{83623820-BB9E-9446-8368-EF046F0E4C0F}" type="slidenum">
              <a:rPr lang="en-US" smtClean="0"/>
              <a:pPr/>
              <a:t>12</a:t>
            </a:fld>
            <a:endParaRPr lang="en-US"/>
          </a:p>
        </p:txBody>
      </p:sp>
    </p:spTree>
    <p:extLst>
      <p:ext uri="{BB962C8B-B14F-4D97-AF65-F5344CB8AC3E}">
        <p14:creationId xmlns:p14="http://schemas.microsoft.com/office/powerpoint/2010/main" val="3121414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623820-BB9E-9446-8368-EF046F0E4C0F}" type="slidenum">
              <a:rPr lang="en-US" smtClean="0"/>
              <a:pPr/>
              <a:t>13</a:t>
            </a:fld>
            <a:endParaRPr lang="en-US"/>
          </a:p>
        </p:txBody>
      </p:sp>
    </p:spTree>
    <p:extLst>
      <p:ext uri="{BB962C8B-B14F-4D97-AF65-F5344CB8AC3E}">
        <p14:creationId xmlns:p14="http://schemas.microsoft.com/office/powerpoint/2010/main" val="373857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much as this method looks plausible, it is to be taken care for the model not to be applied on very wide roads.</a:t>
            </a:r>
          </a:p>
        </p:txBody>
      </p:sp>
      <p:sp>
        <p:nvSpPr>
          <p:cNvPr id="4" name="Slide Number Placeholder 3"/>
          <p:cNvSpPr>
            <a:spLocks noGrp="1"/>
          </p:cNvSpPr>
          <p:nvPr>
            <p:ph type="sldNum" sz="quarter" idx="5"/>
          </p:nvPr>
        </p:nvSpPr>
        <p:spPr/>
        <p:txBody>
          <a:bodyPr/>
          <a:lstStyle/>
          <a:p>
            <a:fld id="{83623820-BB9E-9446-8368-EF046F0E4C0F}" type="slidenum">
              <a:rPr lang="en-US" smtClean="0"/>
              <a:pPr/>
              <a:t>14</a:t>
            </a:fld>
            <a:endParaRPr lang="en-US"/>
          </a:p>
        </p:txBody>
      </p:sp>
    </p:spTree>
    <p:extLst>
      <p:ext uri="{BB962C8B-B14F-4D97-AF65-F5344CB8AC3E}">
        <p14:creationId xmlns:p14="http://schemas.microsoft.com/office/powerpoint/2010/main" val="328979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12A9F7-14BC-AA4E-BF02-8B54EDF2A5C0}" type="slidenum">
              <a:rPr lang="en-US" smtClean="0"/>
              <a:t>15</a:t>
            </a:fld>
            <a:endParaRPr lang="en-US"/>
          </a:p>
        </p:txBody>
      </p:sp>
    </p:spTree>
    <p:extLst>
      <p:ext uri="{BB962C8B-B14F-4D97-AF65-F5344CB8AC3E}">
        <p14:creationId xmlns:p14="http://schemas.microsoft.com/office/powerpoint/2010/main" val="1111152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pooling layer, we find the eigen values.</a:t>
            </a:r>
          </a:p>
          <a:p>
            <a:r>
              <a:rPr lang="en-US" dirty="0"/>
              <a:t>For </a:t>
            </a:r>
            <a:r>
              <a:rPr lang="en-US" dirty="0" err="1"/>
              <a:t>strided</a:t>
            </a:r>
            <a:r>
              <a:rPr lang="en-US" dirty="0"/>
              <a:t> convolution, we move by more length instead of 1(here).</a:t>
            </a:r>
          </a:p>
          <a:p>
            <a:r>
              <a:rPr lang="en-US" dirty="0"/>
              <a:t>For dilated convolution, we spread out!</a:t>
            </a:r>
          </a:p>
        </p:txBody>
      </p:sp>
      <p:sp>
        <p:nvSpPr>
          <p:cNvPr id="4" name="Slide Number Placeholder 3"/>
          <p:cNvSpPr>
            <a:spLocks noGrp="1"/>
          </p:cNvSpPr>
          <p:nvPr>
            <p:ph type="sldNum" sz="quarter" idx="5"/>
          </p:nvPr>
        </p:nvSpPr>
        <p:spPr/>
        <p:txBody>
          <a:bodyPr/>
          <a:lstStyle/>
          <a:p>
            <a:fld id="{83623820-BB9E-9446-8368-EF046F0E4C0F}" type="slidenum">
              <a:rPr lang="en-US" smtClean="0"/>
              <a:pPr/>
              <a:t>18</a:t>
            </a:fld>
            <a:endParaRPr lang="en-US"/>
          </a:p>
        </p:txBody>
      </p:sp>
    </p:spTree>
    <p:extLst>
      <p:ext uri="{BB962C8B-B14F-4D97-AF65-F5344CB8AC3E}">
        <p14:creationId xmlns:p14="http://schemas.microsoft.com/office/powerpoint/2010/main" val="182948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7ADA1B-88E4-8F4B-B498-C3147A1BB5CE}" type="slidenum">
              <a:rPr lang="en-US" smtClean="0"/>
              <a:pPr/>
              <a:t>2</a:t>
            </a:fld>
            <a:endParaRPr lang="en-US"/>
          </a:p>
        </p:txBody>
      </p:sp>
    </p:spTree>
    <p:extLst>
      <p:ext uri="{BB962C8B-B14F-4D97-AF65-F5344CB8AC3E}">
        <p14:creationId xmlns:p14="http://schemas.microsoft.com/office/powerpoint/2010/main" val="30576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road maps in human history. These maps were hand made and were very expensive to maintain. Distances were calculated based on trigonometric angles and approximate measures. Most of these maps only covered important routes, like religious places, or financial and industrial hubs. These maps were rare and expensive. With industrial revolution, maps began to be printed, thus becoming cheaper and affordable. This was the first step towards automation.</a:t>
            </a:r>
          </a:p>
        </p:txBody>
      </p:sp>
      <p:sp>
        <p:nvSpPr>
          <p:cNvPr id="4" name="Slide Number Placeholder 3"/>
          <p:cNvSpPr>
            <a:spLocks noGrp="1"/>
          </p:cNvSpPr>
          <p:nvPr>
            <p:ph type="sldNum" sz="quarter" idx="10"/>
          </p:nvPr>
        </p:nvSpPr>
        <p:spPr/>
        <p:txBody>
          <a:bodyPr/>
          <a:lstStyle/>
          <a:p>
            <a:fld id="{83623820-BB9E-9446-8368-EF046F0E4C0F}" type="slidenum">
              <a:rPr lang="en-US" smtClean="0"/>
              <a:pPr/>
              <a:t>3</a:t>
            </a:fld>
            <a:endParaRPr lang="en-US"/>
          </a:p>
        </p:txBody>
      </p:sp>
    </p:spTree>
    <p:extLst>
      <p:ext uri="{BB962C8B-B14F-4D97-AF65-F5344CB8AC3E}">
        <p14:creationId xmlns:p14="http://schemas.microsoft.com/office/powerpoint/2010/main" val="228451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 simple algorithms depicted, road detection can also be done using fuzzy logics. (Fuzzy logics deal with probabilities rather than definite outcome)</a:t>
            </a:r>
          </a:p>
        </p:txBody>
      </p:sp>
      <p:sp>
        <p:nvSpPr>
          <p:cNvPr id="4" name="Slide Number Placeholder 3"/>
          <p:cNvSpPr>
            <a:spLocks noGrp="1"/>
          </p:cNvSpPr>
          <p:nvPr>
            <p:ph type="sldNum" sz="quarter" idx="10"/>
          </p:nvPr>
        </p:nvSpPr>
        <p:spPr/>
        <p:txBody>
          <a:bodyPr/>
          <a:lstStyle/>
          <a:p>
            <a:fld id="{A07ADA1B-88E4-8F4B-B498-C3147A1BB5CE}" type="slidenum">
              <a:rPr lang="en-US" smtClean="0"/>
              <a:pPr/>
              <a:t>4</a:t>
            </a:fld>
            <a:endParaRPr lang="en-US"/>
          </a:p>
        </p:txBody>
      </p:sp>
    </p:spTree>
    <p:extLst>
      <p:ext uri="{BB962C8B-B14F-4D97-AF65-F5344CB8AC3E}">
        <p14:creationId xmlns:p14="http://schemas.microsoft.com/office/powerpoint/2010/main" val="106888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ResNet</a:t>
            </a:r>
            <a:r>
              <a:rPr lang="en-US" dirty="0"/>
              <a:t>: </a:t>
            </a:r>
            <a:r>
              <a:rPr lang="en-IN" sz="1200" kern="1200" dirty="0">
                <a:solidFill>
                  <a:schemeClr val="tx1"/>
                </a:solidFill>
                <a:effectLst/>
                <a:latin typeface="+mn-lt"/>
                <a:ea typeface="+mn-ea"/>
                <a:cs typeface="+mn-cs"/>
              </a:rPr>
              <a:t>Change In </a:t>
            </a:r>
            <a:r>
              <a:rPr lang="en-IN" sz="1200" kern="1200" dirty="0" err="1">
                <a:solidFill>
                  <a:schemeClr val="tx1"/>
                </a:solidFill>
                <a:effectLst/>
                <a:latin typeface="+mn-lt"/>
                <a:ea typeface="+mn-ea"/>
                <a:cs typeface="+mn-cs"/>
              </a:rPr>
              <a:t>Weight</a:t>
            </a:r>
            <a:r>
              <a:rPr lang="en-IN" sz="1200" i="1" kern="1200" dirty="0" err="1">
                <a:solidFill>
                  <a:schemeClr val="tx1"/>
                </a:solidFill>
                <a:effectLst/>
                <a:latin typeface="+mn-lt"/>
                <a:ea typeface="+mn-ea"/>
                <a:cs typeface="+mn-cs"/>
              </a:rPr>
              <a:t>i</a:t>
            </a:r>
            <a:r>
              <a:rPr lang="en-IN" sz="1200" i="1" kern="1200" dirty="0">
                <a:solidFill>
                  <a:schemeClr val="tx1"/>
                </a:solidFill>
                <a:effectLst/>
                <a:latin typeface="+mn-lt"/>
                <a:ea typeface="+mn-ea"/>
                <a:cs typeface="+mn-cs"/>
              </a:rPr>
              <a:t> </a:t>
            </a:r>
            <a:r>
              <a:rPr lang="en-IN" sz="1200" kern="1200" dirty="0">
                <a:solidFill>
                  <a:schemeClr val="tx1"/>
                </a:solidFill>
                <a:effectLst/>
                <a:latin typeface="+mn-lt"/>
                <a:ea typeface="+mn-ea"/>
                <a:cs typeface="+mn-cs"/>
              </a:rPr>
              <a:t>∝ ∂ (Error Function) / ∂ (</a:t>
            </a:r>
            <a:r>
              <a:rPr lang="en-IN" sz="1200" kern="1200" dirty="0" err="1">
                <a:solidFill>
                  <a:schemeClr val="tx1"/>
                </a:solidFill>
                <a:effectLst/>
                <a:latin typeface="+mn-lt"/>
                <a:ea typeface="+mn-ea"/>
                <a:cs typeface="+mn-cs"/>
              </a:rPr>
              <a:t>weight</a:t>
            </a:r>
            <a:r>
              <a:rPr lang="en-IN" sz="1200" i="1" kern="1200" dirty="0" err="1">
                <a:solidFill>
                  <a:schemeClr val="tx1"/>
                </a:solidFill>
                <a:effectLst/>
                <a:latin typeface="+mn-lt"/>
                <a:ea typeface="+mn-ea"/>
                <a:cs typeface="+mn-cs"/>
              </a:rPr>
              <a:t>i</a:t>
            </a:r>
            <a:r>
              <a:rPr lang="en-IN" sz="1200" kern="1200" dirty="0">
                <a:solidFill>
                  <a:schemeClr val="tx1"/>
                </a:solidFill>
                <a:effectLst/>
                <a:latin typeface="+mn-lt"/>
                <a:ea typeface="+mn-ea"/>
                <a:cs typeface="+mn-cs"/>
              </a:rPr>
              <a:t>) </a:t>
            </a:r>
            <a:endParaRPr lang="en-IN" dirty="0"/>
          </a:p>
          <a:p>
            <a:endParaRPr lang="en-US" dirty="0"/>
          </a:p>
        </p:txBody>
      </p:sp>
      <p:sp>
        <p:nvSpPr>
          <p:cNvPr id="4" name="Slide Number Placeholder 3"/>
          <p:cNvSpPr>
            <a:spLocks noGrp="1"/>
          </p:cNvSpPr>
          <p:nvPr>
            <p:ph type="sldNum" sz="quarter" idx="5"/>
          </p:nvPr>
        </p:nvSpPr>
        <p:spPr/>
        <p:txBody>
          <a:bodyPr/>
          <a:lstStyle/>
          <a:p>
            <a:fld id="{83623820-BB9E-9446-8368-EF046F0E4C0F}" type="slidenum">
              <a:rPr lang="en-US" smtClean="0"/>
              <a:pPr/>
              <a:t>6</a:t>
            </a:fld>
            <a:endParaRPr lang="en-US"/>
          </a:p>
        </p:txBody>
      </p:sp>
    </p:spTree>
    <p:extLst>
      <p:ext uri="{BB962C8B-B14F-4D97-AF65-F5344CB8AC3E}">
        <p14:creationId xmlns:p14="http://schemas.microsoft.com/office/powerpoint/2010/main" val="1482617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623820-BB9E-9446-8368-EF046F0E4C0F}" type="slidenum">
              <a:rPr lang="en-US" smtClean="0"/>
              <a:pPr/>
              <a:t>7</a:t>
            </a:fld>
            <a:endParaRPr lang="en-US"/>
          </a:p>
        </p:txBody>
      </p:sp>
    </p:spTree>
    <p:extLst>
      <p:ext uri="{BB962C8B-B14F-4D97-AF65-F5344CB8AC3E}">
        <p14:creationId xmlns:p14="http://schemas.microsoft.com/office/powerpoint/2010/main" val="402462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DBPN has a unique error feedback. </a:t>
            </a:r>
            <a:r>
              <a:rPr lang="en-IN" sz="1200" kern="1200" dirty="0">
                <a:solidFill>
                  <a:schemeClr val="tx1"/>
                </a:solidFill>
                <a:effectLst/>
                <a:latin typeface="+mn-lt"/>
                <a:ea typeface="+mn-ea"/>
                <a:cs typeface="+mn-cs"/>
              </a:rPr>
              <a:t>error feedback (EF) is </a:t>
            </a:r>
            <a:r>
              <a:rPr lang="en-IN" sz="1200" kern="1200" dirty="0" err="1">
                <a:solidFill>
                  <a:schemeClr val="tx1"/>
                </a:solidFill>
                <a:effectLst/>
                <a:latin typeface="+mn-lt"/>
                <a:ea typeface="+mn-ea"/>
                <a:cs typeface="+mn-cs"/>
              </a:rPr>
              <a:t>usedto</a:t>
            </a:r>
            <a:r>
              <a:rPr lang="en-IN" sz="1200" kern="1200" dirty="0">
                <a:solidFill>
                  <a:schemeClr val="tx1"/>
                </a:solidFill>
                <a:effectLst/>
                <a:latin typeface="+mn-lt"/>
                <a:ea typeface="+mn-ea"/>
                <a:cs typeface="+mn-cs"/>
              </a:rPr>
              <a:t> guide the reconstruction in the early layer. Here, </a:t>
            </a:r>
            <a:r>
              <a:rPr lang="en-IN" sz="1200" kern="1200" dirty="0" err="1">
                <a:solidFill>
                  <a:schemeClr val="tx1"/>
                </a:solidFill>
                <a:effectLst/>
                <a:latin typeface="+mn-lt"/>
                <a:ea typeface="+mn-ea"/>
                <a:cs typeface="+mn-cs"/>
              </a:rPr>
              <a:t>weanalyze</a:t>
            </a:r>
            <a:r>
              <a:rPr lang="en-IN" sz="1200" kern="1200" dirty="0">
                <a:solidFill>
                  <a:schemeClr val="tx1"/>
                </a:solidFill>
                <a:effectLst/>
                <a:latin typeface="+mn-lt"/>
                <a:ea typeface="+mn-ea"/>
                <a:cs typeface="+mn-cs"/>
              </a:rPr>
              <a:t> how error feedback can help for better </a:t>
            </a:r>
            <a:r>
              <a:rPr lang="en-IN" sz="1200" kern="1200" dirty="0" err="1">
                <a:solidFill>
                  <a:schemeClr val="tx1"/>
                </a:solidFill>
                <a:effectLst/>
                <a:latin typeface="+mn-lt"/>
                <a:ea typeface="+mn-ea"/>
                <a:cs typeface="+mn-cs"/>
              </a:rPr>
              <a:t>reconstruc-tion</a:t>
            </a:r>
            <a:r>
              <a:rPr lang="en-IN" sz="1200" kern="1200" dirty="0">
                <a:solidFill>
                  <a:schemeClr val="tx1"/>
                </a:solidFill>
                <a:effectLst/>
                <a:latin typeface="+mn-lt"/>
                <a:ea typeface="+mn-ea"/>
                <a:cs typeface="+mn-cs"/>
              </a:rPr>
              <a:t>. For the scenario without EF, we replace up- and down-projection unit with single up- and down-sampling (</a:t>
            </a:r>
            <a:r>
              <a:rPr lang="en-IN" sz="1200" kern="1200" dirty="0" err="1">
                <a:solidFill>
                  <a:schemeClr val="tx1"/>
                </a:solidFill>
                <a:effectLst/>
                <a:latin typeface="+mn-lt"/>
                <a:ea typeface="+mn-ea"/>
                <a:cs typeface="+mn-cs"/>
              </a:rPr>
              <a:t>decon-volution</a:t>
            </a:r>
            <a:r>
              <a:rPr lang="en-IN" sz="1200" kern="1200" dirty="0">
                <a:solidFill>
                  <a:schemeClr val="tx1"/>
                </a:solidFill>
                <a:effectLst/>
                <a:latin typeface="+mn-lt"/>
                <a:ea typeface="+mn-ea"/>
                <a:cs typeface="+mn-cs"/>
              </a:rPr>
              <a:t> and convolution) layer.</a:t>
            </a:r>
            <a:endParaRPr lang="en-US" dirty="0"/>
          </a:p>
        </p:txBody>
      </p:sp>
      <p:sp>
        <p:nvSpPr>
          <p:cNvPr id="4" name="Slide Number Placeholder 3"/>
          <p:cNvSpPr>
            <a:spLocks noGrp="1"/>
          </p:cNvSpPr>
          <p:nvPr>
            <p:ph type="sldNum" sz="quarter" idx="10"/>
          </p:nvPr>
        </p:nvSpPr>
        <p:spPr/>
        <p:txBody>
          <a:bodyPr/>
          <a:lstStyle/>
          <a:p>
            <a:fld id="{A07ADA1B-88E4-8F4B-B498-C3147A1BB5CE}" type="slidenum">
              <a:rPr lang="en-US" smtClean="0"/>
              <a:pPr/>
              <a:t>8</a:t>
            </a:fld>
            <a:endParaRPr lang="en-US"/>
          </a:p>
        </p:txBody>
      </p:sp>
    </p:spTree>
    <p:extLst>
      <p:ext uri="{BB962C8B-B14F-4D97-AF65-F5344CB8AC3E}">
        <p14:creationId xmlns:p14="http://schemas.microsoft.com/office/powerpoint/2010/main" val="26301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models. Modified </a:t>
            </a:r>
            <a:r>
              <a:rPr lang="en-US" dirty="0" err="1"/>
              <a:t>resnet</a:t>
            </a:r>
            <a:r>
              <a:rPr lang="en-US" dirty="0"/>
              <a:t> coz low-level operation.</a:t>
            </a:r>
          </a:p>
        </p:txBody>
      </p:sp>
      <p:sp>
        <p:nvSpPr>
          <p:cNvPr id="4" name="Slide Number Placeholder 3"/>
          <p:cNvSpPr>
            <a:spLocks noGrp="1"/>
          </p:cNvSpPr>
          <p:nvPr>
            <p:ph type="sldNum" sz="quarter" idx="10"/>
          </p:nvPr>
        </p:nvSpPr>
        <p:spPr/>
        <p:txBody>
          <a:bodyPr/>
          <a:lstStyle/>
          <a:p>
            <a:fld id="{1720CC77-2AB2-BB4F-95C8-FA2178B3014B}" type="slidenum">
              <a:rPr lang="en-US" smtClean="0"/>
              <a:t>9</a:t>
            </a:fld>
            <a:endParaRPr lang="en-US"/>
          </a:p>
        </p:txBody>
      </p:sp>
    </p:spTree>
    <p:extLst>
      <p:ext uri="{BB962C8B-B14F-4D97-AF65-F5344CB8AC3E}">
        <p14:creationId xmlns:p14="http://schemas.microsoft.com/office/powerpoint/2010/main" val="253818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models. Modified </a:t>
            </a:r>
            <a:r>
              <a:rPr lang="en-US" dirty="0" err="1"/>
              <a:t>resnet</a:t>
            </a:r>
            <a:r>
              <a:rPr lang="en-US" dirty="0"/>
              <a:t> coz low-level operation.</a:t>
            </a:r>
          </a:p>
        </p:txBody>
      </p:sp>
      <p:sp>
        <p:nvSpPr>
          <p:cNvPr id="4" name="Slide Number Placeholder 3"/>
          <p:cNvSpPr>
            <a:spLocks noGrp="1"/>
          </p:cNvSpPr>
          <p:nvPr>
            <p:ph type="sldNum" sz="quarter" idx="10"/>
          </p:nvPr>
        </p:nvSpPr>
        <p:spPr/>
        <p:txBody>
          <a:bodyPr/>
          <a:lstStyle/>
          <a:p>
            <a:fld id="{1720CC77-2AB2-BB4F-95C8-FA2178B3014B}" type="slidenum">
              <a:rPr lang="en-US" smtClean="0"/>
              <a:t>10</a:t>
            </a:fld>
            <a:endParaRPr lang="en-US"/>
          </a:p>
        </p:txBody>
      </p:sp>
    </p:spTree>
    <p:extLst>
      <p:ext uri="{BB962C8B-B14F-4D97-AF65-F5344CB8AC3E}">
        <p14:creationId xmlns:p14="http://schemas.microsoft.com/office/powerpoint/2010/main" val="57411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33965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575929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932880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IN" dirty="0"/>
              <a:t>18 June 2020</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B.Tech Project Presentation</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FD280CAF-BD97-A54C-831C-E551B14CB963}" type="slidenum">
              <a:rPr lang="en-US" smtClean="0"/>
              <a:pPr/>
              <a:t>‹#›</a:t>
            </a:fld>
            <a:endParaRPr lang="en-US" dirty="0"/>
          </a:p>
        </p:txBody>
      </p:sp>
    </p:spTree>
    <p:extLst>
      <p:ext uri="{BB962C8B-B14F-4D97-AF65-F5344CB8AC3E}">
        <p14:creationId xmlns:p14="http://schemas.microsoft.com/office/powerpoint/2010/main" val="855469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199760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208558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115376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1685430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171927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20048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en-IN" dirty="0"/>
              <a:t>18 June 2020</a:t>
            </a:r>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B.Tech Project Presentation</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D280CAF-BD97-A54C-831C-E551B14CB963}" type="slidenum">
              <a:rPr lang="en-US" smtClean="0"/>
              <a:pPr/>
              <a:t>‹#›</a:t>
            </a:fld>
            <a:endParaRPr lang="en-US"/>
          </a:p>
        </p:txBody>
      </p:sp>
    </p:spTree>
    <p:extLst>
      <p:ext uri="{BB962C8B-B14F-4D97-AF65-F5344CB8AC3E}">
        <p14:creationId xmlns:p14="http://schemas.microsoft.com/office/powerpoint/2010/main" val="1281088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838200" y="365125"/>
            <a:ext cx="105156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838200" y="6356350"/>
            <a:ext cx="10515600"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bg1"/>
                </a:solidFill>
              </a:defRPr>
            </a:lvl1pPr>
          </a:lstStyle>
          <a:p>
            <a:r>
              <a:rPr lang="en-IN" dirty="0"/>
              <a:t>18 June 2020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bg1"/>
                </a:solidFill>
              </a:defRPr>
            </a:lvl1pPr>
          </a:lstStyle>
          <a:p>
            <a:r>
              <a:rPr lang="en-US" dirty="0"/>
              <a:t>B.Tech Project Presentation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bg1"/>
                </a:solidFill>
              </a:defRPr>
            </a:lvl1pPr>
          </a:lstStyle>
          <a:p>
            <a:fld id="{FD280CAF-BD97-A54C-831C-E551B14CB963}" type="slidenum">
              <a:rPr lang="en-US" smtClean="0"/>
              <a:pPr/>
              <a:t>‹#›</a:t>
            </a:fld>
            <a:endParaRPr lang="en-US"/>
          </a:p>
        </p:txBody>
      </p:sp>
      <p:sp>
        <p:nvSpPr>
          <p:cNvPr id="13" name="Date Placeholder 3">
            <a:extLst>
              <a:ext uri="{FF2B5EF4-FFF2-40B4-BE49-F238E27FC236}">
                <a16:creationId xmlns:a16="http://schemas.microsoft.com/office/drawing/2014/main" id="{DE331DEB-00FC-1B46-BEC4-9A0D5705FA1B}"/>
              </a:ext>
            </a:extLst>
          </p:cNvPr>
          <p:cNvSpPr txBox="1">
            <a:spLocks/>
          </p:cNvSpPr>
          <p:nvPr userDrawn="1"/>
        </p:nvSpPr>
        <p:spPr>
          <a:xfrm>
            <a:off x="1591101" y="41613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ooter Placeholder 4">
            <a:extLst>
              <a:ext uri="{FF2B5EF4-FFF2-40B4-BE49-F238E27FC236}">
                <a16:creationId xmlns:a16="http://schemas.microsoft.com/office/drawing/2014/main" id="{AA98741C-AA22-2247-94DA-3A86D5342B45}"/>
              </a:ext>
            </a:extLst>
          </p:cNvPr>
          <p:cNvSpPr txBox="1">
            <a:spLocks/>
          </p:cNvSpPr>
          <p:nvPr userDrawn="1"/>
        </p:nvSpPr>
        <p:spPr>
          <a:xfrm>
            <a:off x="4791501" y="416133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57400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forums.canadiancontent.net/showthread.php?t=87528" TargetMode="External"/><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hyperlink" Target="https://www.sciencedirect.com/science/article/pii/S2095756416301076#fig6" TargetMode="External"/><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sciencedirect.com/science/article/pii/S2095756416301076#fig4" TargetMode="External"/><Relationship Id="rId5" Type="http://schemas.openxmlformats.org/officeDocument/2006/relationships/image" Target="../media/image7.jpeg"/><Relationship Id="rId4" Type="http://schemas.openxmlformats.org/officeDocument/2006/relationships/hyperlink" Target="https://www.mathworks.com/matlabcentral/fileexchange/56234-color-invariant-features-for-object-road-detection"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BDFF39-617A-6840-ACF1-0284050163C9}"/>
              </a:ext>
            </a:extLst>
          </p:cNvPr>
          <p:cNvSpPr/>
          <p:nvPr/>
        </p:nvSpPr>
        <p:spPr>
          <a:xfrm>
            <a:off x="685800" y="6161418"/>
            <a:ext cx="11001375" cy="668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3D2323-8185-C146-B930-BB9996851D2B}"/>
              </a:ext>
            </a:extLst>
          </p:cNvPr>
          <p:cNvSpPr/>
          <p:nvPr/>
        </p:nvSpPr>
        <p:spPr>
          <a:xfrm>
            <a:off x="460374" y="365124"/>
            <a:ext cx="11226801" cy="6127751"/>
          </a:xfrm>
          <a:prstGeom prst="rect">
            <a:avLst/>
          </a:prstGeom>
          <a:solidFill>
            <a:srgbClr val="01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43525" y="1532419"/>
            <a:ext cx="6340463" cy="1134851"/>
          </a:xfrm>
        </p:spPr>
        <p:txBody>
          <a:bodyPr>
            <a:normAutofit/>
          </a:bodyPr>
          <a:lstStyle/>
          <a:p>
            <a:pPr algn="ctr"/>
            <a:r>
              <a:rPr lang="en-IN" sz="3400" dirty="0"/>
              <a:t>Detection of road networks in a mid-resolution satellite image</a:t>
            </a:r>
            <a:endParaRPr lang="en-US" sz="3400" dirty="0"/>
          </a:p>
        </p:txBody>
      </p:sp>
      <p:sp>
        <p:nvSpPr>
          <p:cNvPr id="32770" name="AutoShape 2" descr="Image result for iitb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Subtitle 2"/>
          <p:cNvSpPr txBox="1">
            <a:spLocks/>
          </p:cNvSpPr>
          <p:nvPr/>
        </p:nvSpPr>
        <p:spPr>
          <a:xfrm>
            <a:off x="5332372" y="3123022"/>
            <a:ext cx="6350023" cy="2995532"/>
          </a:xfrm>
          <a:prstGeom prst="rect">
            <a:avLst/>
          </a:prstGeom>
        </p:spPr>
        <p:txBody>
          <a:bodyPr vert="horz" lIns="91440" tIns="45720" rIns="91440" bIns="45720" rtlCol="0">
            <a:normAutofit/>
          </a:bodyPr>
          <a:lstStyle/>
          <a:p>
            <a:pPr marL="228600" marR="0" lvl="0" indent="-228600" algn="ctr" defTabSz="914400" rtl="0" eaLnBrk="1" fontAlgn="auto" latinLnBrk="0" hangingPunct="1">
              <a:lnSpc>
                <a:spcPct val="90000"/>
              </a:lnSpc>
              <a:spcBef>
                <a:spcPts val="1000"/>
              </a:spcBef>
              <a:spcAft>
                <a:spcPts val="0"/>
              </a:spcAft>
              <a:buClrTx/>
              <a:buSzTx/>
              <a:tabLst/>
              <a:defRPr/>
            </a:pPr>
            <a:r>
              <a:rPr kumimoji="0" lang="en-US" sz="2800" b="1" i="0" u="none" strike="noStrike" kern="1200" cap="none" spc="0" normalizeH="0" baseline="0" noProof="0" dirty="0">
                <a:ln>
                  <a:noFill/>
                </a:ln>
                <a:solidFill>
                  <a:schemeClr val="bg1">
                    <a:lumMod val="85000"/>
                  </a:schemeClr>
                </a:solidFill>
                <a:effectLst/>
                <a:uLnTx/>
                <a:uFillTx/>
                <a:latin typeface="+mn-lt"/>
                <a:ea typeface="+mn-ea"/>
                <a:cs typeface="+mn-cs"/>
              </a:rPr>
              <a:t>B.Tech Project Presentation</a:t>
            </a:r>
          </a:p>
          <a:p>
            <a:pPr marL="228600" marR="0" lvl="0" indent="-228600" algn="ctr" defTabSz="914400" rtl="0" eaLnBrk="1" fontAlgn="auto" latinLnBrk="0" hangingPunct="1">
              <a:lnSpc>
                <a:spcPct val="90000"/>
              </a:lnSpc>
              <a:spcBef>
                <a:spcPts val="1000"/>
              </a:spcBef>
              <a:spcAft>
                <a:spcPts val="0"/>
              </a:spcAft>
              <a:buClrTx/>
              <a:buSzTx/>
              <a:tabLst/>
              <a:defRPr/>
            </a:pPr>
            <a:r>
              <a:rPr kumimoji="0" lang="en-US" sz="2800" b="1" i="0" u="none" strike="noStrike" kern="1200" cap="none" spc="0" normalizeH="0" baseline="0" noProof="0" dirty="0">
                <a:ln>
                  <a:noFill/>
                </a:ln>
                <a:solidFill>
                  <a:schemeClr val="bg1">
                    <a:lumMod val="85000"/>
                  </a:schemeClr>
                </a:solidFill>
                <a:effectLst/>
                <a:uLnTx/>
                <a:uFillTx/>
                <a:latin typeface="+mn-lt"/>
                <a:ea typeface="+mn-ea"/>
                <a:cs typeface="+mn-cs"/>
              </a:rPr>
              <a:t>CE495</a:t>
            </a:r>
          </a:p>
          <a:p>
            <a:pPr marL="228600" marR="0" lvl="0" indent="-228600" algn="ctr"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000"/>
              </a:spcBef>
              <a:spcAft>
                <a:spcPts val="0"/>
              </a:spcAft>
              <a:buClrTx/>
              <a:buSzTx/>
              <a:tabLst/>
              <a:defRPr/>
            </a:pPr>
            <a:r>
              <a:rPr kumimoji="0" lang="en-US" sz="2800" b="1" i="0" u="none" strike="noStrike" kern="1200" cap="none" spc="0" normalizeH="0" baseline="0" noProof="0" dirty="0" err="1">
                <a:ln>
                  <a:noFill/>
                </a:ln>
                <a:solidFill>
                  <a:schemeClr val="tx1"/>
                </a:solidFill>
                <a:effectLst/>
                <a:uLnTx/>
                <a:uFillTx/>
                <a:latin typeface="+mn-lt"/>
                <a:ea typeface="+mn-ea"/>
                <a:cs typeface="+mn-cs"/>
              </a:rPr>
              <a:t>Nautatava</a:t>
            </a:r>
            <a:r>
              <a:rPr kumimoji="0" lang="en-US" sz="2800" b="1"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err="1">
                <a:ln>
                  <a:noFill/>
                </a:ln>
                <a:solidFill>
                  <a:schemeClr val="tx1"/>
                </a:solidFill>
                <a:effectLst/>
                <a:uLnTx/>
                <a:uFillTx/>
                <a:latin typeface="+mn-lt"/>
                <a:ea typeface="+mn-ea"/>
                <a:cs typeface="+mn-cs"/>
              </a:rPr>
              <a:t>Navlakha</a:t>
            </a:r>
            <a:r>
              <a:rPr kumimoji="0" lang="en-US" sz="2800" b="1" i="0" u="none" strike="noStrike" kern="1200" cap="none" spc="0" normalizeH="0" baseline="0" noProof="0" dirty="0">
                <a:ln>
                  <a:noFill/>
                </a:ln>
                <a:solidFill>
                  <a:schemeClr val="tx1"/>
                </a:solidFill>
                <a:effectLst/>
                <a:uLnTx/>
                <a:uFillTx/>
                <a:latin typeface="+mn-lt"/>
                <a:ea typeface="+mn-ea"/>
                <a:cs typeface="+mn-cs"/>
              </a:rPr>
              <a:t> (160040007)</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000"/>
              </a:spcBef>
              <a:spcAft>
                <a:spcPts val="0"/>
              </a:spcAft>
              <a:buClrTx/>
              <a:buSzTx/>
              <a:tabLst/>
              <a:defRPr/>
            </a:pPr>
            <a:r>
              <a:rPr lang="en-US" sz="2800" b="1" dirty="0"/>
              <a:t>Supervisor: Prof. Gopal Patil</a:t>
            </a:r>
          </a:p>
        </p:txBody>
      </p:sp>
      <p:sp>
        <p:nvSpPr>
          <p:cNvPr id="6" name="Rectangle 5">
            <a:extLst>
              <a:ext uri="{FF2B5EF4-FFF2-40B4-BE49-F238E27FC236}">
                <a16:creationId xmlns:a16="http://schemas.microsoft.com/office/drawing/2014/main" id="{7A2B3BAE-EEB4-6146-B144-46BFF0624FB9}"/>
              </a:ext>
            </a:extLst>
          </p:cNvPr>
          <p:cNvSpPr/>
          <p:nvPr/>
        </p:nvSpPr>
        <p:spPr>
          <a:xfrm>
            <a:off x="460374" y="365124"/>
            <a:ext cx="4883151" cy="6127751"/>
          </a:xfrm>
          <a:prstGeom prst="rect">
            <a:avLst/>
          </a:prstGeom>
          <a:solidFill>
            <a:srgbClr val="0F6FC5">
              <a:alpha val="8627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773" name="Picture 5" descr="C:\Users\aaditya\Downloads\iitb.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rcRect/>
          <a:stretch>
            <a:fillRect/>
          </a:stretch>
        </p:blipFill>
        <p:spPr bwMode="auto">
          <a:xfrm>
            <a:off x="1268865" y="1351174"/>
            <a:ext cx="3424918" cy="3280593"/>
          </a:xfrm>
          <a:prstGeom prst="rect">
            <a:avLst/>
          </a:prstGeom>
          <a:noFill/>
        </p:spPr>
      </p:pic>
      <p:sp>
        <p:nvSpPr>
          <p:cNvPr id="5" name="Rectangle 4">
            <a:extLst>
              <a:ext uri="{FF2B5EF4-FFF2-40B4-BE49-F238E27FC236}">
                <a16:creationId xmlns:a16="http://schemas.microsoft.com/office/drawing/2014/main" id="{9590549E-6CEC-7746-9976-2EA715141629}"/>
              </a:ext>
            </a:extLst>
          </p:cNvPr>
          <p:cNvSpPr/>
          <p:nvPr/>
        </p:nvSpPr>
        <p:spPr>
          <a:xfrm>
            <a:off x="504826" y="4688919"/>
            <a:ext cx="4838700" cy="940770"/>
          </a:xfrm>
          <a:prstGeom prst="rect">
            <a:avLst/>
          </a:prstGeom>
        </p:spPr>
        <p:txBody>
          <a:bodyPr wrap="square">
            <a:spAutoFit/>
          </a:bodyPr>
          <a:lstStyle/>
          <a:p>
            <a:pPr marL="228600" lvl="0" indent="-228600" algn="ctr">
              <a:lnSpc>
                <a:spcPct val="90000"/>
              </a:lnSpc>
              <a:spcBef>
                <a:spcPts val="1000"/>
              </a:spcBef>
              <a:defRPr/>
            </a:pPr>
            <a:r>
              <a:rPr lang="en-US" sz="2600" b="1" dirty="0"/>
              <a:t>Department of Civil Engineering</a:t>
            </a:r>
          </a:p>
          <a:p>
            <a:pPr marL="228600" lvl="0" indent="-228600" algn="ctr">
              <a:lnSpc>
                <a:spcPct val="90000"/>
              </a:lnSpc>
              <a:spcBef>
                <a:spcPts val="1000"/>
              </a:spcBef>
              <a:defRPr/>
            </a:pPr>
            <a:r>
              <a:rPr lang="en-US" sz="2600" b="1" dirty="0"/>
              <a:t>IIT Bombay</a:t>
            </a:r>
          </a:p>
        </p:txBody>
      </p:sp>
    </p:spTree>
    <p:extLst>
      <p:ext uri="{BB962C8B-B14F-4D97-AF65-F5344CB8AC3E}">
        <p14:creationId xmlns:p14="http://schemas.microsoft.com/office/powerpoint/2010/main" val="473290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Elucidating the mechanism</a:t>
            </a:r>
            <a:endParaRPr lang="en-US" dirty="0"/>
          </a:p>
        </p:txBody>
      </p:sp>
      <p:sp>
        <p:nvSpPr>
          <p:cNvPr id="30" name="Date Placeholder 8">
            <a:extLst>
              <a:ext uri="{FF2B5EF4-FFF2-40B4-BE49-F238E27FC236}">
                <a16:creationId xmlns:a16="http://schemas.microsoft.com/office/drawing/2014/main" id="{8E8D1081-6ACA-374C-8495-A5E64E9D4317}"/>
              </a:ext>
            </a:extLst>
          </p:cNvPr>
          <p:cNvSpPr>
            <a:spLocks noGrp="1"/>
          </p:cNvSpPr>
          <p:nvPr>
            <p:ph type="dt" sz="half" idx="10"/>
          </p:nvPr>
        </p:nvSpPr>
        <p:spPr/>
        <p:txBody>
          <a:bodyPr/>
          <a:lstStyle/>
          <a:p>
            <a:r>
              <a:rPr lang="en-IN" dirty="0"/>
              <a:t>18 June 2020</a:t>
            </a:r>
            <a:endParaRPr lang="en-US" dirty="0"/>
          </a:p>
        </p:txBody>
      </p:sp>
      <p:sp>
        <p:nvSpPr>
          <p:cNvPr id="31" name="Footer Placeholder 10">
            <a:extLst>
              <a:ext uri="{FF2B5EF4-FFF2-40B4-BE49-F238E27FC236}">
                <a16:creationId xmlns:a16="http://schemas.microsoft.com/office/drawing/2014/main" id="{C84474D0-98F3-8545-BEA8-56BBAD5C38BE}"/>
              </a:ext>
            </a:extLst>
          </p:cNvPr>
          <p:cNvSpPr>
            <a:spLocks noGrp="1"/>
          </p:cNvSpPr>
          <p:nvPr>
            <p:ph type="ftr" sz="quarter" idx="11"/>
          </p:nvPr>
        </p:nvSpPr>
        <p:spPr/>
        <p:txBody>
          <a:bodyPr/>
          <a:lstStyle/>
          <a:p>
            <a:r>
              <a:rPr lang="en-US" dirty="0" err="1"/>
              <a:t>B.Tech</a:t>
            </a:r>
            <a:r>
              <a:rPr lang="en-US" dirty="0"/>
              <a:t> Project Presentation</a:t>
            </a:r>
          </a:p>
        </p:txBody>
      </p:sp>
      <p:sp>
        <p:nvSpPr>
          <p:cNvPr id="7" name="Slide Number Placeholder 6"/>
          <p:cNvSpPr>
            <a:spLocks noGrp="1"/>
          </p:cNvSpPr>
          <p:nvPr>
            <p:ph type="sldNum" sz="quarter" idx="12"/>
          </p:nvPr>
        </p:nvSpPr>
        <p:spPr/>
        <p:txBody>
          <a:bodyPr/>
          <a:lstStyle/>
          <a:p>
            <a:fld id="{B4FFA04C-DFDB-C64F-BADB-B6B8CCC9CA1C}" type="slidenum">
              <a:rPr lang="en-US" smtClean="0"/>
              <a:t>10</a:t>
            </a:fld>
            <a:endParaRPr lang="en-US"/>
          </a:p>
        </p:txBody>
      </p:sp>
      <p:sp>
        <p:nvSpPr>
          <p:cNvPr id="24" name="Rounded Rectangle 23">
            <a:extLst>
              <a:ext uri="{FF2B5EF4-FFF2-40B4-BE49-F238E27FC236}">
                <a16:creationId xmlns:a16="http://schemas.microsoft.com/office/drawing/2014/main" id="{5172C3BA-FF29-054F-AD54-0655C8847ED1}"/>
              </a:ext>
            </a:extLst>
          </p:cNvPr>
          <p:cNvSpPr/>
          <p:nvPr/>
        </p:nvSpPr>
        <p:spPr>
          <a:xfrm>
            <a:off x="760116" y="1919489"/>
            <a:ext cx="1454451" cy="1500188"/>
          </a:xfrm>
          <a:prstGeom prst="roundRect">
            <a:avLst/>
          </a:prstGeom>
          <a:ln>
            <a:noFill/>
          </a:ln>
        </p:spPr>
        <p:style>
          <a:lnRef idx="0">
            <a:scrgbClr r="0" g="0" b="0"/>
          </a:lnRef>
          <a:fillRef idx="1002">
            <a:schemeClr val="dk2"/>
          </a:fillRef>
          <a:effectRef idx="0">
            <a:scrgbClr r="0" g="0" b="0"/>
          </a:effectRef>
          <a:fontRef idx="minor">
            <a:schemeClr val="lt1"/>
          </a:fontRef>
        </p:style>
        <p:txBody>
          <a:bodyPr rtlCol="0" anchor="ctr"/>
          <a:lstStyle/>
          <a:p>
            <a:pPr algn="ctr"/>
            <a:r>
              <a:rPr lang="en-US" dirty="0"/>
              <a:t>Image</a:t>
            </a:r>
          </a:p>
        </p:txBody>
      </p:sp>
      <p:sp>
        <p:nvSpPr>
          <p:cNvPr id="25" name="Right Arrow 24">
            <a:extLst>
              <a:ext uri="{FF2B5EF4-FFF2-40B4-BE49-F238E27FC236}">
                <a16:creationId xmlns:a16="http://schemas.microsoft.com/office/drawing/2014/main" id="{9DFB0296-C1CA-5F45-B7EF-DE2D4C4E2672}"/>
              </a:ext>
            </a:extLst>
          </p:cNvPr>
          <p:cNvSpPr/>
          <p:nvPr/>
        </p:nvSpPr>
        <p:spPr>
          <a:xfrm>
            <a:off x="2371728" y="2430267"/>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hlinkClick r:id="rId3" action="ppaction://hlinksldjump"/>
            <a:extLst>
              <a:ext uri="{FF2B5EF4-FFF2-40B4-BE49-F238E27FC236}">
                <a16:creationId xmlns:a16="http://schemas.microsoft.com/office/drawing/2014/main" id="{7E2718AD-AD36-374F-80E7-E64687C234B7}"/>
              </a:ext>
            </a:extLst>
          </p:cNvPr>
          <p:cNvSpPr/>
          <p:nvPr/>
        </p:nvSpPr>
        <p:spPr>
          <a:xfrm>
            <a:off x="3443290" y="2055221"/>
            <a:ext cx="2028827" cy="122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Super-resolution model</a:t>
            </a:r>
          </a:p>
          <a:p>
            <a:pPr algn="ctr"/>
            <a:endParaRPr lang="en-US" dirty="0"/>
          </a:p>
          <a:p>
            <a:pPr algn="ctr"/>
            <a:r>
              <a:rPr lang="en-US" dirty="0"/>
              <a:t>EDSR</a:t>
            </a:r>
          </a:p>
        </p:txBody>
      </p:sp>
      <p:sp>
        <p:nvSpPr>
          <p:cNvPr id="28" name="Right Arrow 27">
            <a:extLst>
              <a:ext uri="{FF2B5EF4-FFF2-40B4-BE49-F238E27FC236}">
                <a16:creationId xmlns:a16="http://schemas.microsoft.com/office/drawing/2014/main" id="{D0453071-0B5D-0F44-97D3-D07FC3F36D8B}"/>
              </a:ext>
            </a:extLst>
          </p:cNvPr>
          <p:cNvSpPr/>
          <p:nvPr/>
        </p:nvSpPr>
        <p:spPr>
          <a:xfrm>
            <a:off x="5629278" y="2444554"/>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hlinkClick r:id="rId4" action="ppaction://hlinksldjump"/>
            <a:extLst>
              <a:ext uri="{FF2B5EF4-FFF2-40B4-BE49-F238E27FC236}">
                <a16:creationId xmlns:a16="http://schemas.microsoft.com/office/drawing/2014/main" id="{1D920A12-2AF1-A347-AFBA-43C77547094C}"/>
              </a:ext>
            </a:extLst>
          </p:cNvPr>
          <p:cNvSpPr/>
          <p:nvPr/>
        </p:nvSpPr>
        <p:spPr>
          <a:xfrm>
            <a:off x="6700840" y="2026645"/>
            <a:ext cx="2028827" cy="122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Road-detection model</a:t>
            </a:r>
          </a:p>
          <a:p>
            <a:pPr algn="ctr"/>
            <a:endParaRPr lang="en-US" dirty="0"/>
          </a:p>
          <a:p>
            <a:pPr algn="ctr"/>
            <a:r>
              <a:rPr lang="en-US" dirty="0"/>
              <a:t>D-</a:t>
            </a:r>
            <a:r>
              <a:rPr lang="en-US" dirty="0" err="1"/>
              <a:t>Linknet</a:t>
            </a:r>
            <a:endParaRPr lang="en-US" dirty="0"/>
          </a:p>
        </p:txBody>
      </p:sp>
      <p:sp>
        <p:nvSpPr>
          <p:cNvPr id="33" name="Right Arrow 32">
            <a:extLst>
              <a:ext uri="{FF2B5EF4-FFF2-40B4-BE49-F238E27FC236}">
                <a16:creationId xmlns:a16="http://schemas.microsoft.com/office/drawing/2014/main" id="{33528A3A-6E04-994E-AF6E-822782D4E20D}"/>
              </a:ext>
            </a:extLst>
          </p:cNvPr>
          <p:cNvSpPr/>
          <p:nvPr/>
        </p:nvSpPr>
        <p:spPr>
          <a:xfrm>
            <a:off x="8886828" y="2430266"/>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3991559B-7E75-5647-9CC5-8BF6A27C63CD}"/>
              </a:ext>
            </a:extLst>
          </p:cNvPr>
          <p:cNvSpPr/>
          <p:nvPr/>
        </p:nvSpPr>
        <p:spPr>
          <a:xfrm>
            <a:off x="9958390" y="1933775"/>
            <a:ext cx="1454451" cy="1500188"/>
          </a:xfrm>
          <a:prstGeom prst="roundRect">
            <a:avLst/>
          </a:prstGeom>
          <a:ln>
            <a:noFill/>
          </a:ln>
        </p:spPr>
        <p:style>
          <a:lnRef idx="0">
            <a:scrgbClr r="0" g="0" b="0"/>
          </a:lnRef>
          <a:fillRef idx="1002">
            <a:schemeClr val="dk2"/>
          </a:fillRef>
          <a:effectRef idx="0">
            <a:scrgbClr r="0" g="0" b="0"/>
          </a:effectRef>
          <a:fontRef idx="minor">
            <a:schemeClr val="lt1"/>
          </a:fontRef>
        </p:style>
        <p:txBody>
          <a:bodyPr rtlCol="0" anchor="ctr"/>
          <a:lstStyle/>
          <a:p>
            <a:pPr algn="ctr"/>
            <a:r>
              <a:rPr lang="en-US" dirty="0"/>
              <a:t>Road-Network</a:t>
            </a:r>
          </a:p>
        </p:txBody>
      </p:sp>
      <p:sp>
        <p:nvSpPr>
          <p:cNvPr id="35" name="TextBox 34">
            <a:extLst>
              <a:ext uri="{FF2B5EF4-FFF2-40B4-BE49-F238E27FC236}">
                <a16:creationId xmlns:a16="http://schemas.microsoft.com/office/drawing/2014/main" id="{7FD4D13E-B138-964F-90D3-5E25EC49F4F2}"/>
              </a:ext>
            </a:extLst>
          </p:cNvPr>
          <p:cNvSpPr txBox="1"/>
          <p:nvPr/>
        </p:nvSpPr>
        <p:spPr>
          <a:xfrm>
            <a:off x="5689574" y="3744280"/>
            <a:ext cx="793807" cy="369332"/>
          </a:xfrm>
          <a:prstGeom prst="rect">
            <a:avLst/>
          </a:prstGeom>
          <a:noFill/>
        </p:spPr>
        <p:txBody>
          <a:bodyPr wrap="none" rtlCol="0">
            <a:spAutoFit/>
          </a:bodyPr>
          <a:lstStyle/>
          <a:p>
            <a:r>
              <a:rPr lang="en-US" dirty="0"/>
              <a:t>Model</a:t>
            </a:r>
          </a:p>
        </p:txBody>
      </p:sp>
      <p:cxnSp>
        <p:nvCxnSpPr>
          <p:cNvPr id="36" name="Straight Connector 35">
            <a:extLst>
              <a:ext uri="{FF2B5EF4-FFF2-40B4-BE49-F238E27FC236}">
                <a16:creationId xmlns:a16="http://schemas.microsoft.com/office/drawing/2014/main" id="{F0F297B1-9E83-2244-A388-C8FFC5DC395A}"/>
              </a:ext>
            </a:extLst>
          </p:cNvPr>
          <p:cNvCxnSpPr/>
          <p:nvPr/>
        </p:nvCxnSpPr>
        <p:spPr>
          <a:xfrm>
            <a:off x="2739071" y="3255369"/>
            <a:ext cx="0" cy="408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C7111-E67F-A64C-93C6-0B1BF7A073B5}"/>
              </a:ext>
            </a:extLst>
          </p:cNvPr>
          <p:cNvCxnSpPr/>
          <p:nvPr/>
        </p:nvCxnSpPr>
        <p:spPr>
          <a:xfrm>
            <a:off x="9444040" y="3255369"/>
            <a:ext cx="0" cy="408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AD1662-06D6-9F4C-B3A3-F3842E4545F5}"/>
              </a:ext>
            </a:extLst>
          </p:cNvPr>
          <p:cNvCxnSpPr/>
          <p:nvPr/>
        </p:nvCxnSpPr>
        <p:spPr>
          <a:xfrm>
            <a:off x="2739071" y="3663597"/>
            <a:ext cx="670496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3C38209-15BB-0945-89D6-7F1A13F1BC3E}"/>
              </a:ext>
            </a:extLst>
          </p:cNvPr>
          <p:cNvSpPr txBox="1"/>
          <p:nvPr/>
        </p:nvSpPr>
        <p:spPr>
          <a:xfrm>
            <a:off x="1144939" y="3663597"/>
            <a:ext cx="684803" cy="369332"/>
          </a:xfrm>
          <a:prstGeom prst="rect">
            <a:avLst/>
          </a:prstGeom>
          <a:noFill/>
        </p:spPr>
        <p:txBody>
          <a:bodyPr wrap="none" rtlCol="0">
            <a:spAutoFit/>
          </a:bodyPr>
          <a:lstStyle/>
          <a:p>
            <a:r>
              <a:rPr lang="en-US" dirty="0"/>
              <a:t>Input</a:t>
            </a:r>
          </a:p>
        </p:txBody>
      </p:sp>
      <p:sp>
        <p:nvSpPr>
          <p:cNvPr id="40" name="TextBox 39">
            <a:extLst>
              <a:ext uri="{FF2B5EF4-FFF2-40B4-BE49-F238E27FC236}">
                <a16:creationId xmlns:a16="http://schemas.microsoft.com/office/drawing/2014/main" id="{2E4B08AF-8663-5A4E-AEAB-26B17CD1EC08}"/>
              </a:ext>
            </a:extLst>
          </p:cNvPr>
          <p:cNvSpPr txBox="1"/>
          <p:nvPr/>
        </p:nvSpPr>
        <p:spPr>
          <a:xfrm>
            <a:off x="10343213" y="3663597"/>
            <a:ext cx="856325" cy="369332"/>
          </a:xfrm>
          <a:prstGeom prst="rect">
            <a:avLst/>
          </a:prstGeom>
          <a:noFill/>
        </p:spPr>
        <p:txBody>
          <a:bodyPr wrap="none" rtlCol="0">
            <a:spAutoFit/>
          </a:bodyPr>
          <a:lstStyle/>
          <a:p>
            <a:r>
              <a:rPr lang="en-US" dirty="0"/>
              <a:t>Output</a:t>
            </a:r>
          </a:p>
        </p:txBody>
      </p:sp>
      <p:sp>
        <p:nvSpPr>
          <p:cNvPr id="41" name="Content Placeholder 2">
            <a:extLst>
              <a:ext uri="{FF2B5EF4-FFF2-40B4-BE49-F238E27FC236}">
                <a16:creationId xmlns:a16="http://schemas.microsoft.com/office/drawing/2014/main" id="{1AF6B256-ABAF-954F-A815-985E15FC0BD4}"/>
              </a:ext>
            </a:extLst>
          </p:cNvPr>
          <p:cNvSpPr>
            <a:spLocks noGrp="1"/>
          </p:cNvSpPr>
          <p:nvPr>
            <p:ph idx="1"/>
          </p:nvPr>
        </p:nvSpPr>
        <p:spPr>
          <a:xfrm>
            <a:off x="838200" y="4187829"/>
            <a:ext cx="10515600" cy="1989134"/>
          </a:xfrm>
        </p:spPr>
        <p:txBody>
          <a:bodyPr>
            <a:normAutofit/>
          </a:bodyPr>
          <a:lstStyle/>
          <a:p>
            <a:r>
              <a:rPr lang="en-US" dirty="0"/>
              <a:t>We are using </a:t>
            </a:r>
            <a:r>
              <a:rPr lang="en-US" dirty="0">
                <a:hlinkClick r:id="rId3" action="ppaction://hlinksldjump"/>
              </a:rPr>
              <a:t>EDSR</a:t>
            </a:r>
            <a:r>
              <a:rPr lang="en-US" dirty="0"/>
              <a:t> for super-resolution model.</a:t>
            </a:r>
          </a:p>
          <a:p>
            <a:r>
              <a:rPr lang="en-US" dirty="0"/>
              <a:t>We will be using </a:t>
            </a:r>
            <a:r>
              <a:rPr lang="en-US" dirty="0">
                <a:hlinkClick r:id="rId4" action="ppaction://hlinksldjump"/>
              </a:rPr>
              <a:t>D-</a:t>
            </a:r>
            <a:r>
              <a:rPr lang="en-US" dirty="0" err="1">
                <a:hlinkClick r:id="rId4" action="ppaction://hlinksldjump"/>
              </a:rPr>
              <a:t>Linknet</a:t>
            </a:r>
            <a:r>
              <a:rPr lang="en-US" dirty="0"/>
              <a:t> for road-detection model.</a:t>
            </a:r>
          </a:p>
        </p:txBody>
      </p:sp>
    </p:spTree>
    <p:extLst>
      <p:ext uri="{BB962C8B-B14F-4D97-AF65-F5344CB8AC3E}">
        <p14:creationId xmlns:p14="http://schemas.microsoft.com/office/powerpoint/2010/main" val="920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blinds(horizontal)">
                                      <p:cBhvr>
                                        <p:cTn id="7" dur="500"/>
                                        <p:tgtEl>
                                          <p:spTgt spid="26">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animEffect transition="in" filter="blinds(horizontal)">
                                      <p:cBhvr>
                                        <p:cTn id="11" dur="500"/>
                                        <p:tgtEl>
                                          <p:spTgt spid="3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Our Observations</a:t>
            </a:r>
          </a:p>
        </p:txBody>
      </p:sp>
      <p:sp>
        <p:nvSpPr>
          <p:cNvPr id="20" name="Date Placeholder 8">
            <a:extLst>
              <a:ext uri="{FF2B5EF4-FFF2-40B4-BE49-F238E27FC236}">
                <a16:creationId xmlns:a16="http://schemas.microsoft.com/office/drawing/2014/main" id="{664EABE9-B161-8C4D-9E21-0FD5FCB6979F}"/>
              </a:ext>
            </a:extLst>
          </p:cNvPr>
          <p:cNvSpPr>
            <a:spLocks noGrp="1"/>
          </p:cNvSpPr>
          <p:nvPr>
            <p:ph type="dt" sz="half" idx="10"/>
          </p:nvPr>
        </p:nvSpPr>
        <p:spPr/>
        <p:txBody>
          <a:bodyPr/>
          <a:lstStyle/>
          <a:p>
            <a:r>
              <a:rPr lang="en-IN" dirty="0"/>
              <a:t>18 June 2020</a:t>
            </a:r>
            <a:endParaRPr lang="en-US" dirty="0"/>
          </a:p>
        </p:txBody>
      </p:sp>
      <p:sp>
        <p:nvSpPr>
          <p:cNvPr id="21" name="Footer Placeholder 10">
            <a:extLst>
              <a:ext uri="{FF2B5EF4-FFF2-40B4-BE49-F238E27FC236}">
                <a16:creationId xmlns:a16="http://schemas.microsoft.com/office/drawing/2014/main" id="{8E0A8CD4-75FA-E44B-BCD4-4E4FD5E8833E}"/>
              </a:ext>
            </a:extLst>
          </p:cNvPr>
          <p:cNvSpPr>
            <a:spLocks noGrp="1"/>
          </p:cNvSpPr>
          <p:nvPr>
            <p:ph type="ftr" sz="quarter" idx="11"/>
          </p:nvPr>
        </p:nvSpPr>
        <p:spPr/>
        <p:txBody>
          <a:bodyPr/>
          <a:lstStyle/>
          <a:p>
            <a:r>
              <a:rPr lang="en-US" dirty="0" err="1"/>
              <a:t>B.Tech</a:t>
            </a:r>
            <a:r>
              <a:rPr lang="en-US" dirty="0"/>
              <a:t> Project Presentation</a:t>
            </a:r>
          </a:p>
        </p:txBody>
      </p:sp>
      <p:sp>
        <p:nvSpPr>
          <p:cNvPr id="6" name="Slide Number Placeholder 5"/>
          <p:cNvSpPr>
            <a:spLocks noGrp="1"/>
          </p:cNvSpPr>
          <p:nvPr>
            <p:ph type="sldNum" sz="quarter" idx="12"/>
          </p:nvPr>
        </p:nvSpPr>
        <p:spPr/>
        <p:txBody>
          <a:bodyPr/>
          <a:lstStyle/>
          <a:p>
            <a:fld id="{FD280CAF-BD97-A54C-831C-E551B14CB963}" type="slidenum">
              <a:rPr lang="en-US" smtClean="0"/>
              <a:pPr/>
              <a:t>11</a:t>
            </a:fld>
            <a:endParaRPr lang="en-US" dirty="0"/>
          </a:p>
        </p:txBody>
      </p:sp>
      <p:pic>
        <p:nvPicPr>
          <p:cNvPr id="10" name="Picture 9">
            <a:extLst>
              <a:ext uri="{FF2B5EF4-FFF2-40B4-BE49-F238E27FC236}">
                <a16:creationId xmlns:a16="http://schemas.microsoft.com/office/drawing/2014/main" id="{DEB95AF0-0B1A-E446-8E34-5AE49EC0E783}"/>
              </a:ext>
            </a:extLst>
          </p:cNvPr>
          <p:cNvPicPr>
            <a:picLocks noChangeAspect="1"/>
          </p:cNvPicPr>
          <p:nvPr/>
        </p:nvPicPr>
        <p:blipFill>
          <a:blip r:embed="rId2"/>
          <a:stretch>
            <a:fillRect/>
          </a:stretch>
        </p:blipFill>
        <p:spPr>
          <a:xfrm>
            <a:off x="4567160" y="2021114"/>
            <a:ext cx="3057679" cy="3057679"/>
          </a:xfrm>
          <a:prstGeom prst="rect">
            <a:avLst/>
          </a:prstGeom>
        </p:spPr>
      </p:pic>
      <p:pic>
        <p:nvPicPr>
          <p:cNvPr id="14" name="Picture 13">
            <a:extLst>
              <a:ext uri="{FF2B5EF4-FFF2-40B4-BE49-F238E27FC236}">
                <a16:creationId xmlns:a16="http://schemas.microsoft.com/office/drawing/2014/main" id="{922B4300-BCF4-BA47-A2D7-6675A106FD3A}"/>
              </a:ext>
            </a:extLst>
          </p:cNvPr>
          <p:cNvPicPr>
            <a:picLocks noChangeAspect="1"/>
          </p:cNvPicPr>
          <p:nvPr/>
        </p:nvPicPr>
        <p:blipFill>
          <a:blip r:embed="rId3"/>
          <a:stretch>
            <a:fillRect/>
          </a:stretch>
        </p:blipFill>
        <p:spPr>
          <a:xfrm>
            <a:off x="838200" y="2021115"/>
            <a:ext cx="3057679" cy="3057679"/>
          </a:xfrm>
          <a:prstGeom prst="rect">
            <a:avLst/>
          </a:prstGeom>
        </p:spPr>
      </p:pic>
      <p:pic>
        <p:nvPicPr>
          <p:cNvPr id="15" name="Picture 14">
            <a:extLst>
              <a:ext uri="{FF2B5EF4-FFF2-40B4-BE49-F238E27FC236}">
                <a16:creationId xmlns:a16="http://schemas.microsoft.com/office/drawing/2014/main" id="{ABBC8FAD-0FB9-3C48-8F49-B2503A713FCF}"/>
              </a:ext>
            </a:extLst>
          </p:cNvPr>
          <p:cNvPicPr>
            <a:picLocks noChangeAspect="1"/>
          </p:cNvPicPr>
          <p:nvPr/>
        </p:nvPicPr>
        <p:blipFill>
          <a:blip r:embed="rId4"/>
          <a:stretch>
            <a:fillRect/>
          </a:stretch>
        </p:blipFill>
        <p:spPr>
          <a:xfrm>
            <a:off x="8296121" y="2021115"/>
            <a:ext cx="3057679" cy="3057679"/>
          </a:xfrm>
          <a:prstGeom prst="rect">
            <a:avLst/>
          </a:prstGeom>
        </p:spPr>
      </p:pic>
      <p:sp>
        <p:nvSpPr>
          <p:cNvPr id="17" name="TextBox 16">
            <a:extLst>
              <a:ext uri="{FF2B5EF4-FFF2-40B4-BE49-F238E27FC236}">
                <a16:creationId xmlns:a16="http://schemas.microsoft.com/office/drawing/2014/main" id="{F16AEAD4-83D8-0240-AB05-E9D4DC15D631}"/>
              </a:ext>
            </a:extLst>
          </p:cNvPr>
          <p:cNvSpPr txBox="1"/>
          <p:nvPr/>
        </p:nvSpPr>
        <p:spPr>
          <a:xfrm>
            <a:off x="1236328" y="5107822"/>
            <a:ext cx="1946943" cy="369332"/>
          </a:xfrm>
          <a:prstGeom prst="rect">
            <a:avLst/>
          </a:prstGeom>
          <a:noFill/>
        </p:spPr>
        <p:txBody>
          <a:bodyPr wrap="none" rtlCol="0">
            <a:spAutoFit/>
          </a:bodyPr>
          <a:lstStyle/>
          <a:p>
            <a:r>
              <a:rPr lang="en-US" dirty="0"/>
              <a:t>The satellite image</a:t>
            </a:r>
          </a:p>
        </p:txBody>
      </p:sp>
      <p:sp>
        <p:nvSpPr>
          <p:cNvPr id="18" name="TextBox 17">
            <a:extLst>
              <a:ext uri="{FF2B5EF4-FFF2-40B4-BE49-F238E27FC236}">
                <a16:creationId xmlns:a16="http://schemas.microsoft.com/office/drawing/2014/main" id="{201620E8-9A28-3645-B3CE-28666B58414E}"/>
              </a:ext>
            </a:extLst>
          </p:cNvPr>
          <p:cNvSpPr txBox="1"/>
          <p:nvPr/>
        </p:nvSpPr>
        <p:spPr>
          <a:xfrm>
            <a:off x="4494054" y="5107822"/>
            <a:ext cx="3203890" cy="369332"/>
          </a:xfrm>
          <a:prstGeom prst="rect">
            <a:avLst/>
          </a:prstGeom>
          <a:noFill/>
        </p:spPr>
        <p:txBody>
          <a:bodyPr wrap="none" rtlCol="0">
            <a:spAutoFit/>
          </a:bodyPr>
          <a:lstStyle/>
          <a:p>
            <a:r>
              <a:rPr lang="en-US" dirty="0"/>
              <a:t>Directly applying road-detection</a:t>
            </a:r>
          </a:p>
        </p:txBody>
      </p:sp>
      <p:sp>
        <p:nvSpPr>
          <p:cNvPr id="19" name="TextBox 18">
            <a:extLst>
              <a:ext uri="{FF2B5EF4-FFF2-40B4-BE49-F238E27FC236}">
                <a16:creationId xmlns:a16="http://schemas.microsoft.com/office/drawing/2014/main" id="{7FAFA490-0BB0-6243-A90C-18CDE624A452}"/>
              </a:ext>
            </a:extLst>
          </p:cNvPr>
          <p:cNvSpPr txBox="1"/>
          <p:nvPr/>
        </p:nvSpPr>
        <p:spPr>
          <a:xfrm>
            <a:off x="8296121" y="5107822"/>
            <a:ext cx="3057678" cy="646331"/>
          </a:xfrm>
          <a:prstGeom prst="rect">
            <a:avLst/>
          </a:prstGeom>
          <a:noFill/>
        </p:spPr>
        <p:txBody>
          <a:bodyPr wrap="square" rtlCol="0">
            <a:spAutoFit/>
          </a:bodyPr>
          <a:lstStyle/>
          <a:p>
            <a:pPr algn="ctr"/>
            <a:r>
              <a:rPr lang="en-US" dirty="0"/>
              <a:t>Applying super-resolution before road-detection</a:t>
            </a:r>
          </a:p>
        </p:txBody>
      </p:sp>
      <p:sp>
        <p:nvSpPr>
          <p:cNvPr id="13" name="Content Placeholder 2">
            <a:extLst>
              <a:ext uri="{FF2B5EF4-FFF2-40B4-BE49-F238E27FC236}">
                <a16:creationId xmlns:a16="http://schemas.microsoft.com/office/drawing/2014/main" id="{DED54A3D-6498-5340-BC5C-503DA250A71E}"/>
              </a:ext>
            </a:extLst>
          </p:cNvPr>
          <p:cNvSpPr>
            <a:spLocks noGrp="1"/>
          </p:cNvSpPr>
          <p:nvPr>
            <p:ph idx="1"/>
          </p:nvPr>
        </p:nvSpPr>
        <p:spPr>
          <a:xfrm>
            <a:off x="838200" y="5804635"/>
            <a:ext cx="10515600" cy="495972"/>
          </a:xfrm>
        </p:spPr>
        <p:txBody>
          <a:bodyPr>
            <a:normAutofit/>
          </a:bodyPr>
          <a:lstStyle/>
          <a:p>
            <a:r>
              <a:rPr lang="en-US" dirty="0"/>
              <a:t>Notice how dense our predicted road map is!</a:t>
            </a:r>
          </a:p>
        </p:txBody>
      </p:sp>
    </p:spTree>
    <p:extLst>
      <p:ext uri="{BB962C8B-B14F-4D97-AF65-F5344CB8AC3E}">
        <p14:creationId xmlns:p14="http://schemas.microsoft.com/office/powerpoint/2010/main" val="212058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Our Observations</a:t>
            </a:r>
          </a:p>
        </p:txBody>
      </p:sp>
      <p:sp>
        <p:nvSpPr>
          <p:cNvPr id="27" name="Date Placeholder 8">
            <a:extLst>
              <a:ext uri="{FF2B5EF4-FFF2-40B4-BE49-F238E27FC236}">
                <a16:creationId xmlns:a16="http://schemas.microsoft.com/office/drawing/2014/main" id="{4CBB6C5F-E751-2148-9231-821D45954FB8}"/>
              </a:ext>
            </a:extLst>
          </p:cNvPr>
          <p:cNvSpPr>
            <a:spLocks noGrp="1"/>
          </p:cNvSpPr>
          <p:nvPr>
            <p:ph type="dt" sz="half" idx="10"/>
          </p:nvPr>
        </p:nvSpPr>
        <p:spPr/>
        <p:txBody>
          <a:bodyPr/>
          <a:lstStyle/>
          <a:p>
            <a:r>
              <a:rPr lang="en-IN" dirty="0"/>
              <a:t>18 June 2020</a:t>
            </a:r>
            <a:endParaRPr lang="en-US" dirty="0"/>
          </a:p>
        </p:txBody>
      </p:sp>
      <p:sp>
        <p:nvSpPr>
          <p:cNvPr id="28" name="Footer Placeholder 10">
            <a:extLst>
              <a:ext uri="{FF2B5EF4-FFF2-40B4-BE49-F238E27FC236}">
                <a16:creationId xmlns:a16="http://schemas.microsoft.com/office/drawing/2014/main" id="{A261932E-69A1-5342-A99E-CE378498B174}"/>
              </a:ext>
            </a:extLst>
          </p:cNvPr>
          <p:cNvSpPr>
            <a:spLocks noGrp="1"/>
          </p:cNvSpPr>
          <p:nvPr>
            <p:ph type="ftr" sz="quarter" idx="11"/>
          </p:nvPr>
        </p:nvSpPr>
        <p:spPr/>
        <p:txBody>
          <a:bodyPr/>
          <a:lstStyle/>
          <a:p>
            <a:r>
              <a:rPr lang="en-US" dirty="0" err="1"/>
              <a:t>B.Tech</a:t>
            </a:r>
            <a:r>
              <a:rPr lang="en-US" dirty="0"/>
              <a:t> Project Presentation</a:t>
            </a:r>
          </a:p>
        </p:txBody>
      </p:sp>
      <p:sp>
        <p:nvSpPr>
          <p:cNvPr id="19" name="Slide Number Placeholder 18"/>
          <p:cNvSpPr>
            <a:spLocks noGrp="1"/>
          </p:cNvSpPr>
          <p:nvPr>
            <p:ph type="sldNum" sz="quarter" idx="12"/>
          </p:nvPr>
        </p:nvSpPr>
        <p:spPr/>
        <p:txBody>
          <a:bodyPr/>
          <a:lstStyle/>
          <a:p>
            <a:fld id="{FD280CAF-BD97-A54C-831C-E551B14CB963}" type="slidenum">
              <a:rPr lang="en-US" smtClean="0"/>
              <a:pPr/>
              <a:t>12</a:t>
            </a:fld>
            <a:endParaRPr lang="en-US"/>
          </a:p>
        </p:txBody>
      </p:sp>
      <p:pic>
        <p:nvPicPr>
          <p:cNvPr id="4" name="Picture 3">
            <a:extLst>
              <a:ext uri="{FF2B5EF4-FFF2-40B4-BE49-F238E27FC236}">
                <a16:creationId xmlns:a16="http://schemas.microsoft.com/office/drawing/2014/main" id="{841DE4C6-EBCB-D94E-8EF9-5DD65CF40462}"/>
              </a:ext>
            </a:extLst>
          </p:cNvPr>
          <p:cNvPicPr>
            <a:picLocks noChangeAspect="1"/>
          </p:cNvPicPr>
          <p:nvPr/>
        </p:nvPicPr>
        <p:blipFill>
          <a:blip r:embed="rId3"/>
          <a:stretch>
            <a:fillRect/>
          </a:stretch>
        </p:blipFill>
        <p:spPr>
          <a:xfrm>
            <a:off x="8331201" y="2054780"/>
            <a:ext cx="3022599" cy="3022599"/>
          </a:xfrm>
          <a:prstGeom prst="rect">
            <a:avLst/>
          </a:prstGeom>
        </p:spPr>
      </p:pic>
      <p:pic>
        <p:nvPicPr>
          <p:cNvPr id="12" name="Picture 11">
            <a:extLst>
              <a:ext uri="{FF2B5EF4-FFF2-40B4-BE49-F238E27FC236}">
                <a16:creationId xmlns:a16="http://schemas.microsoft.com/office/drawing/2014/main" id="{07ECDCA6-75DE-AE4A-B4DE-03CF4B54842B}"/>
              </a:ext>
            </a:extLst>
          </p:cNvPr>
          <p:cNvPicPr>
            <a:picLocks noChangeAspect="1"/>
          </p:cNvPicPr>
          <p:nvPr/>
        </p:nvPicPr>
        <p:blipFill>
          <a:blip r:embed="rId4"/>
          <a:stretch>
            <a:fillRect/>
          </a:stretch>
        </p:blipFill>
        <p:spPr>
          <a:xfrm>
            <a:off x="852487" y="2055812"/>
            <a:ext cx="3022599" cy="3022599"/>
          </a:xfrm>
          <a:prstGeom prst="rect">
            <a:avLst/>
          </a:prstGeom>
        </p:spPr>
      </p:pic>
      <p:pic>
        <p:nvPicPr>
          <p:cNvPr id="21" name="Picture 20">
            <a:extLst>
              <a:ext uri="{FF2B5EF4-FFF2-40B4-BE49-F238E27FC236}">
                <a16:creationId xmlns:a16="http://schemas.microsoft.com/office/drawing/2014/main" id="{88BDC9D9-1A89-7940-A671-E404767F757D}"/>
              </a:ext>
            </a:extLst>
          </p:cNvPr>
          <p:cNvPicPr>
            <a:picLocks noChangeAspect="1"/>
          </p:cNvPicPr>
          <p:nvPr/>
        </p:nvPicPr>
        <p:blipFill>
          <a:blip r:embed="rId5"/>
          <a:stretch>
            <a:fillRect/>
          </a:stretch>
        </p:blipFill>
        <p:spPr>
          <a:xfrm>
            <a:off x="4584700" y="2054779"/>
            <a:ext cx="3022600" cy="3022600"/>
          </a:xfrm>
          <a:prstGeom prst="rect">
            <a:avLst/>
          </a:prstGeom>
        </p:spPr>
      </p:pic>
      <p:sp>
        <p:nvSpPr>
          <p:cNvPr id="24" name="TextBox 23">
            <a:extLst>
              <a:ext uri="{FF2B5EF4-FFF2-40B4-BE49-F238E27FC236}">
                <a16:creationId xmlns:a16="http://schemas.microsoft.com/office/drawing/2014/main" id="{D7093139-183B-AA49-8D5F-D37E62052C6A}"/>
              </a:ext>
            </a:extLst>
          </p:cNvPr>
          <p:cNvSpPr txBox="1"/>
          <p:nvPr/>
        </p:nvSpPr>
        <p:spPr>
          <a:xfrm>
            <a:off x="1561995" y="5102554"/>
            <a:ext cx="1219052" cy="369332"/>
          </a:xfrm>
          <a:prstGeom prst="rect">
            <a:avLst/>
          </a:prstGeom>
          <a:noFill/>
        </p:spPr>
        <p:txBody>
          <a:bodyPr wrap="none" rtlCol="0">
            <a:spAutoFit/>
          </a:bodyPr>
          <a:lstStyle/>
          <a:p>
            <a:r>
              <a:rPr lang="en-US" dirty="0"/>
              <a:t>Aerial view</a:t>
            </a:r>
          </a:p>
        </p:txBody>
      </p:sp>
      <p:sp>
        <p:nvSpPr>
          <p:cNvPr id="25" name="TextBox 24">
            <a:extLst>
              <a:ext uri="{FF2B5EF4-FFF2-40B4-BE49-F238E27FC236}">
                <a16:creationId xmlns:a16="http://schemas.microsoft.com/office/drawing/2014/main" id="{553F0559-C5E4-6444-8216-E4927A4B9C43}"/>
              </a:ext>
            </a:extLst>
          </p:cNvPr>
          <p:cNvSpPr txBox="1"/>
          <p:nvPr/>
        </p:nvSpPr>
        <p:spPr>
          <a:xfrm>
            <a:off x="8331200" y="5077380"/>
            <a:ext cx="3008313" cy="646331"/>
          </a:xfrm>
          <a:prstGeom prst="rect">
            <a:avLst/>
          </a:prstGeom>
          <a:noFill/>
        </p:spPr>
        <p:txBody>
          <a:bodyPr wrap="square" rtlCol="0">
            <a:spAutoFit/>
          </a:bodyPr>
          <a:lstStyle/>
          <a:p>
            <a:pPr algn="ctr"/>
            <a:r>
              <a:rPr lang="en-US" dirty="0"/>
              <a:t>Road Network detected using our model</a:t>
            </a:r>
          </a:p>
        </p:txBody>
      </p:sp>
      <p:sp>
        <p:nvSpPr>
          <p:cNvPr id="26" name="TextBox 25">
            <a:extLst>
              <a:ext uri="{FF2B5EF4-FFF2-40B4-BE49-F238E27FC236}">
                <a16:creationId xmlns:a16="http://schemas.microsoft.com/office/drawing/2014/main" id="{B7A2F933-407B-FC4A-B929-A8A9ABC10C3C}"/>
              </a:ext>
            </a:extLst>
          </p:cNvPr>
          <p:cNvSpPr txBox="1"/>
          <p:nvPr/>
        </p:nvSpPr>
        <p:spPr>
          <a:xfrm>
            <a:off x="4598987" y="5077380"/>
            <a:ext cx="3008313" cy="646331"/>
          </a:xfrm>
          <a:prstGeom prst="rect">
            <a:avLst/>
          </a:prstGeom>
          <a:noFill/>
        </p:spPr>
        <p:txBody>
          <a:bodyPr wrap="square" rtlCol="0">
            <a:spAutoFit/>
          </a:bodyPr>
          <a:lstStyle/>
          <a:p>
            <a:pPr algn="ctr"/>
            <a:r>
              <a:rPr lang="en-US" dirty="0"/>
              <a:t>Road Network detected without super-resolution</a:t>
            </a:r>
          </a:p>
        </p:txBody>
      </p:sp>
      <p:sp>
        <p:nvSpPr>
          <p:cNvPr id="13" name="Content Placeholder 2">
            <a:extLst>
              <a:ext uri="{FF2B5EF4-FFF2-40B4-BE49-F238E27FC236}">
                <a16:creationId xmlns:a16="http://schemas.microsoft.com/office/drawing/2014/main" id="{55BB2271-200E-8743-9D13-50789E9D56C1}"/>
              </a:ext>
            </a:extLst>
          </p:cNvPr>
          <p:cNvSpPr txBox="1">
            <a:spLocks/>
          </p:cNvSpPr>
          <p:nvPr/>
        </p:nvSpPr>
        <p:spPr>
          <a:xfrm>
            <a:off x="838200" y="5804635"/>
            <a:ext cx="10683240" cy="49597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FF0000"/>
                </a:solidFill>
              </a:rPr>
              <a:t>This is what happens when model is applied to where it should not be.</a:t>
            </a:r>
          </a:p>
        </p:txBody>
      </p:sp>
    </p:spTree>
    <p:extLst>
      <p:ext uri="{BB962C8B-B14F-4D97-AF65-F5344CB8AC3E}">
        <p14:creationId xmlns:p14="http://schemas.microsoft.com/office/powerpoint/2010/main" val="1521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Our Observations</a:t>
            </a:r>
          </a:p>
        </p:txBody>
      </p:sp>
      <p:sp>
        <p:nvSpPr>
          <p:cNvPr id="27" name="Date Placeholder 8">
            <a:extLst>
              <a:ext uri="{FF2B5EF4-FFF2-40B4-BE49-F238E27FC236}">
                <a16:creationId xmlns:a16="http://schemas.microsoft.com/office/drawing/2014/main" id="{4CBB6C5F-E751-2148-9231-821D45954FB8}"/>
              </a:ext>
            </a:extLst>
          </p:cNvPr>
          <p:cNvSpPr>
            <a:spLocks noGrp="1"/>
          </p:cNvSpPr>
          <p:nvPr>
            <p:ph type="dt" sz="half" idx="10"/>
          </p:nvPr>
        </p:nvSpPr>
        <p:spPr/>
        <p:txBody>
          <a:bodyPr/>
          <a:lstStyle/>
          <a:p>
            <a:r>
              <a:rPr lang="en-IN" dirty="0"/>
              <a:t>18 June 2020</a:t>
            </a:r>
            <a:endParaRPr lang="en-US" dirty="0"/>
          </a:p>
        </p:txBody>
      </p:sp>
      <p:sp>
        <p:nvSpPr>
          <p:cNvPr id="28" name="Footer Placeholder 10">
            <a:extLst>
              <a:ext uri="{FF2B5EF4-FFF2-40B4-BE49-F238E27FC236}">
                <a16:creationId xmlns:a16="http://schemas.microsoft.com/office/drawing/2014/main" id="{A261932E-69A1-5342-A99E-CE378498B174}"/>
              </a:ext>
            </a:extLst>
          </p:cNvPr>
          <p:cNvSpPr>
            <a:spLocks noGrp="1"/>
          </p:cNvSpPr>
          <p:nvPr>
            <p:ph type="ftr" sz="quarter" idx="11"/>
          </p:nvPr>
        </p:nvSpPr>
        <p:spPr/>
        <p:txBody>
          <a:bodyPr/>
          <a:lstStyle/>
          <a:p>
            <a:r>
              <a:rPr lang="en-US" dirty="0" err="1"/>
              <a:t>B.Tech</a:t>
            </a:r>
            <a:r>
              <a:rPr lang="en-US" dirty="0"/>
              <a:t> Project Presentation</a:t>
            </a:r>
          </a:p>
        </p:txBody>
      </p:sp>
      <p:sp>
        <p:nvSpPr>
          <p:cNvPr id="19" name="Slide Number Placeholder 18"/>
          <p:cNvSpPr>
            <a:spLocks noGrp="1"/>
          </p:cNvSpPr>
          <p:nvPr>
            <p:ph type="sldNum" sz="quarter" idx="12"/>
          </p:nvPr>
        </p:nvSpPr>
        <p:spPr/>
        <p:txBody>
          <a:bodyPr/>
          <a:lstStyle/>
          <a:p>
            <a:fld id="{FD280CAF-BD97-A54C-831C-E551B14CB963}" type="slidenum">
              <a:rPr lang="en-US" smtClean="0"/>
              <a:pPr/>
              <a:t>13</a:t>
            </a:fld>
            <a:endParaRPr lang="en-US"/>
          </a:p>
        </p:txBody>
      </p:sp>
      <p:pic>
        <p:nvPicPr>
          <p:cNvPr id="5" name="Picture 4">
            <a:extLst>
              <a:ext uri="{FF2B5EF4-FFF2-40B4-BE49-F238E27FC236}">
                <a16:creationId xmlns:a16="http://schemas.microsoft.com/office/drawing/2014/main" id="{B254DD0D-2CCF-4F46-9F3E-509584BA32D9}"/>
              </a:ext>
            </a:extLst>
          </p:cNvPr>
          <p:cNvPicPr>
            <a:picLocks noChangeAspect="1"/>
          </p:cNvPicPr>
          <p:nvPr/>
        </p:nvPicPr>
        <p:blipFill>
          <a:blip r:embed="rId3"/>
          <a:stretch>
            <a:fillRect/>
          </a:stretch>
        </p:blipFill>
        <p:spPr>
          <a:xfrm>
            <a:off x="8309292" y="2054779"/>
            <a:ext cx="3022598" cy="3037342"/>
          </a:xfrm>
          <a:prstGeom prst="rect">
            <a:avLst/>
          </a:prstGeom>
        </p:spPr>
      </p:pic>
      <p:pic>
        <p:nvPicPr>
          <p:cNvPr id="7" name="Picture 6">
            <a:extLst>
              <a:ext uri="{FF2B5EF4-FFF2-40B4-BE49-F238E27FC236}">
                <a16:creationId xmlns:a16="http://schemas.microsoft.com/office/drawing/2014/main" id="{4740396D-FEAB-004F-9ACE-4AF3DE3EF7BF}"/>
              </a:ext>
            </a:extLst>
          </p:cNvPr>
          <p:cNvPicPr>
            <a:picLocks noChangeAspect="1"/>
          </p:cNvPicPr>
          <p:nvPr/>
        </p:nvPicPr>
        <p:blipFill>
          <a:blip r:embed="rId4"/>
          <a:stretch>
            <a:fillRect/>
          </a:stretch>
        </p:blipFill>
        <p:spPr>
          <a:xfrm>
            <a:off x="4562789" y="2054778"/>
            <a:ext cx="3047775" cy="3047775"/>
          </a:xfrm>
          <a:prstGeom prst="rect">
            <a:avLst/>
          </a:prstGeom>
        </p:spPr>
      </p:pic>
      <p:pic>
        <p:nvPicPr>
          <p:cNvPr id="9" name="Picture 8">
            <a:extLst>
              <a:ext uri="{FF2B5EF4-FFF2-40B4-BE49-F238E27FC236}">
                <a16:creationId xmlns:a16="http://schemas.microsoft.com/office/drawing/2014/main" id="{A039E9BE-A536-A549-AD41-2413944EC464}"/>
              </a:ext>
            </a:extLst>
          </p:cNvPr>
          <p:cNvPicPr>
            <a:picLocks noChangeAspect="1"/>
          </p:cNvPicPr>
          <p:nvPr/>
        </p:nvPicPr>
        <p:blipFill>
          <a:blip r:embed="rId5"/>
          <a:stretch>
            <a:fillRect/>
          </a:stretch>
        </p:blipFill>
        <p:spPr>
          <a:xfrm>
            <a:off x="901699" y="2108244"/>
            <a:ext cx="2959099" cy="2908945"/>
          </a:xfrm>
          <a:prstGeom prst="rect">
            <a:avLst/>
          </a:prstGeom>
        </p:spPr>
      </p:pic>
      <p:sp>
        <p:nvSpPr>
          <p:cNvPr id="23" name="TextBox 22">
            <a:extLst>
              <a:ext uri="{FF2B5EF4-FFF2-40B4-BE49-F238E27FC236}">
                <a16:creationId xmlns:a16="http://schemas.microsoft.com/office/drawing/2014/main" id="{B95728F6-9728-194F-B75D-71F5D518AE7A}"/>
              </a:ext>
            </a:extLst>
          </p:cNvPr>
          <p:cNvSpPr txBox="1"/>
          <p:nvPr/>
        </p:nvSpPr>
        <p:spPr>
          <a:xfrm>
            <a:off x="1033675" y="4960314"/>
            <a:ext cx="2827123" cy="646331"/>
          </a:xfrm>
          <a:prstGeom prst="rect">
            <a:avLst/>
          </a:prstGeom>
          <a:noFill/>
        </p:spPr>
        <p:txBody>
          <a:bodyPr wrap="square" rtlCol="0">
            <a:spAutoFit/>
          </a:bodyPr>
          <a:lstStyle/>
          <a:p>
            <a:pPr algn="ctr"/>
            <a:r>
              <a:rPr lang="en-US" dirty="0"/>
              <a:t>Conventional Road detection (without SR)</a:t>
            </a:r>
          </a:p>
        </p:txBody>
      </p:sp>
      <p:sp>
        <p:nvSpPr>
          <p:cNvPr id="29" name="TextBox 28">
            <a:extLst>
              <a:ext uri="{FF2B5EF4-FFF2-40B4-BE49-F238E27FC236}">
                <a16:creationId xmlns:a16="http://schemas.microsoft.com/office/drawing/2014/main" id="{0479E436-DF4D-0D42-89F5-13660C9B6F92}"/>
              </a:ext>
            </a:extLst>
          </p:cNvPr>
          <p:cNvSpPr txBox="1"/>
          <p:nvPr/>
        </p:nvSpPr>
        <p:spPr>
          <a:xfrm>
            <a:off x="4684709" y="5041877"/>
            <a:ext cx="2827123" cy="369332"/>
          </a:xfrm>
          <a:prstGeom prst="rect">
            <a:avLst/>
          </a:prstGeom>
          <a:noFill/>
        </p:spPr>
        <p:txBody>
          <a:bodyPr wrap="square" rtlCol="0">
            <a:spAutoFit/>
          </a:bodyPr>
          <a:lstStyle/>
          <a:p>
            <a:pPr algn="ctr"/>
            <a:r>
              <a:rPr lang="en-US" dirty="0"/>
              <a:t>Road detection with SR</a:t>
            </a:r>
          </a:p>
        </p:txBody>
      </p:sp>
      <p:sp>
        <p:nvSpPr>
          <p:cNvPr id="30" name="TextBox 29">
            <a:extLst>
              <a:ext uri="{FF2B5EF4-FFF2-40B4-BE49-F238E27FC236}">
                <a16:creationId xmlns:a16="http://schemas.microsoft.com/office/drawing/2014/main" id="{BBFB3954-AC34-8A47-A506-2BF31E6F75F3}"/>
              </a:ext>
            </a:extLst>
          </p:cNvPr>
          <p:cNvSpPr txBox="1"/>
          <p:nvPr/>
        </p:nvSpPr>
        <p:spPr>
          <a:xfrm>
            <a:off x="8412484" y="5048317"/>
            <a:ext cx="2827123" cy="369332"/>
          </a:xfrm>
          <a:prstGeom prst="rect">
            <a:avLst/>
          </a:prstGeom>
          <a:noFill/>
        </p:spPr>
        <p:txBody>
          <a:bodyPr wrap="square" rtlCol="0">
            <a:spAutoFit/>
          </a:bodyPr>
          <a:lstStyle/>
          <a:p>
            <a:pPr algn="ctr"/>
            <a:r>
              <a:rPr lang="en-US" dirty="0"/>
              <a:t>Road detection: fuzzy logic</a:t>
            </a:r>
          </a:p>
        </p:txBody>
      </p:sp>
      <p:sp>
        <p:nvSpPr>
          <p:cNvPr id="12" name="Content Placeholder 2">
            <a:extLst>
              <a:ext uri="{FF2B5EF4-FFF2-40B4-BE49-F238E27FC236}">
                <a16:creationId xmlns:a16="http://schemas.microsoft.com/office/drawing/2014/main" id="{9B375ED6-75BD-6C40-9230-E1A770270649}"/>
              </a:ext>
            </a:extLst>
          </p:cNvPr>
          <p:cNvSpPr txBox="1">
            <a:spLocks/>
          </p:cNvSpPr>
          <p:nvPr/>
        </p:nvSpPr>
        <p:spPr>
          <a:xfrm>
            <a:off x="838200" y="5804635"/>
            <a:ext cx="10652760" cy="495972"/>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t>Using the goodness of both conventional and SR models to create a probability (fuzzy) map.</a:t>
            </a:r>
          </a:p>
        </p:txBody>
      </p:sp>
    </p:spTree>
    <p:extLst>
      <p:ext uri="{BB962C8B-B14F-4D97-AF65-F5344CB8AC3E}">
        <p14:creationId xmlns:p14="http://schemas.microsoft.com/office/powerpoint/2010/main" val="384620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Conclusions</a:t>
            </a:r>
          </a:p>
        </p:txBody>
      </p:sp>
      <p:sp>
        <p:nvSpPr>
          <p:cNvPr id="27" name="Date Placeholder 8">
            <a:extLst>
              <a:ext uri="{FF2B5EF4-FFF2-40B4-BE49-F238E27FC236}">
                <a16:creationId xmlns:a16="http://schemas.microsoft.com/office/drawing/2014/main" id="{4CBB6C5F-E751-2148-9231-821D45954FB8}"/>
              </a:ext>
            </a:extLst>
          </p:cNvPr>
          <p:cNvSpPr>
            <a:spLocks noGrp="1"/>
          </p:cNvSpPr>
          <p:nvPr>
            <p:ph type="dt" sz="half" idx="10"/>
          </p:nvPr>
        </p:nvSpPr>
        <p:spPr/>
        <p:txBody>
          <a:bodyPr/>
          <a:lstStyle/>
          <a:p>
            <a:r>
              <a:rPr lang="en-IN" dirty="0"/>
              <a:t>18 June 2020</a:t>
            </a:r>
            <a:endParaRPr lang="en-US" dirty="0"/>
          </a:p>
        </p:txBody>
      </p:sp>
      <p:sp>
        <p:nvSpPr>
          <p:cNvPr id="28" name="Footer Placeholder 10">
            <a:extLst>
              <a:ext uri="{FF2B5EF4-FFF2-40B4-BE49-F238E27FC236}">
                <a16:creationId xmlns:a16="http://schemas.microsoft.com/office/drawing/2014/main" id="{A261932E-69A1-5342-A99E-CE378498B174}"/>
              </a:ext>
            </a:extLst>
          </p:cNvPr>
          <p:cNvSpPr>
            <a:spLocks noGrp="1"/>
          </p:cNvSpPr>
          <p:nvPr>
            <p:ph type="ftr" sz="quarter" idx="11"/>
          </p:nvPr>
        </p:nvSpPr>
        <p:spPr/>
        <p:txBody>
          <a:bodyPr/>
          <a:lstStyle/>
          <a:p>
            <a:r>
              <a:rPr lang="en-US" dirty="0" err="1"/>
              <a:t>B.Tech</a:t>
            </a:r>
            <a:r>
              <a:rPr lang="en-US" dirty="0"/>
              <a:t> Project Presentation</a:t>
            </a:r>
          </a:p>
        </p:txBody>
      </p:sp>
      <p:sp>
        <p:nvSpPr>
          <p:cNvPr id="19" name="Slide Number Placeholder 18"/>
          <p:cNvSpPr>
            <a:spLocks noGrp="1"/>
          </p:cNvSpPr>
          <p:nvPr>
            <p:ph type="sldNum" sz="quarter" idx="12"/>
          </p:nvPr>
        </p:nvSpPr>
        <p:spPr/>
        <p:txBody>
          <a:bodyPr/>
          <a:lstStyle/>
          <a:p>
            <a:fld id="{FD280CAF-BD97-A54C-831C-E551B14CB963}" type="slidenum">
              <a:rPr lang="en-US" smtClean="0"/>
              <a:pPr/>
              <a:t>14</a:t>
            </a:fld>
            <a:endParaRPr lang="en-US"/>
          </a:p>
        </p:txBody>
      </p:sp>
      <p:sp>
        <p:nvSpPr>
          <p:cNvPr id="13" name="Content Placeholder 2">
            <a:extLst>
              <a:ext uri="{FF2B5EF4-FFF2-40B4-BE49-F238E27FC236}">
                <a16:creationId xmlns:a16="http://schemas.microsoft.com/office/drawing/2014/main" id="{937E38AB-9FFA-DB46-9FA7-83E6662F5591}"/>
              </a:ext>
            </a:extLst>
          </p:cNvPr>
          <p:cNvSpPr txBox="1">
            <a:spLocks/>
          </p:cNvSpPr>
          <p:nvPr/>
        </p:nvSpPr>
        <p:spPr>
          <a:xfrm>
            <a:off x="810126" y="1847850"/>
            <a:ext cx="10543673"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dirty="0">
                <a:latin typeface="NimbusRomNo9L"/>
              </a:rPr>
              <a:t>Narrow roads that were not recognized by the road-detection model are now visible in the predictions.</a:t>
            </a:r>
          </a:p>
          <a:p>
            <a:r>
              <a:rPr lang="en-IN" dirty="0">
                <a:latin typeface="NimbusRomNo9L"/>
              </a:rPr>
              <a:t>Spatial connectivity of broad roads is the cost we pay for the improved prediction.</a:t>
            </a:r>
          </a:p>
          <a:p>
            <a:r>
              <a:rPr lang="en-IN" dirty="0">
                <a:latin typeface="NimbusRomNo9L"/>
              </a:rPr>
              <a:t>We can use average out the results of various models to get a fuzzy-algorithm type output to take the best of narrow and broad roads together.</a:t>
            </a:r>
          </a:p>
          <a:p>
            <a:endParaRPr lang="en-IN" dirty="0">
              <a:latin typeface="NimbusRomNo9L"/>
            </a:endParaRPr>
          </a:p>
        </p:txBody>
      </p:sp>
    </p:spTree>
    <p:extLst>
      <p:ext uri="{BB962C8B-B14F-4D97-AF65-F5344CB8AC3E}">
        <p14:creationId xmlns:p14="http://schemas.microsoft.com/office/powerpoint/2010/main" val="15970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unanswered questions based on my work</a:t>
            </a:r>
          </a:p>
        </p:txBody>
      </p:sp>
      <p:sp>
        <p:nvSpPr>
          <p:cNvPr id="3" name="Content Placeholder 2"/>
          <p:cNvSpPr>
            <a:spLocks noGrp="1"/>
          </p:cNvSpPr>
          <p:nvPr>
            <p:ph idx="1"/>
          </p:nvPr>
        </p:nvSpPr>
        <p:spPr>
          <a:xfrm>
            <a:off x="810126" y="1847850"/>
            <a:ext cx="10543673" cy="4351338"/>
          </a:xfrm>
        </p:spPr>
        <p:txBody>
          <a:bodyPr>
            <a:noAutofit/>
          </a:bodyPr>
          <a:lstStyle/>
          <a:p>
            <a:r>
              <a:rPr lang="en-US" dirty="0"/>
              <a:t>Small amounts of discontinuities seen when using super-resolution before road-detection. </a:t>
            </a:r>
          </a:p>
          <a:p>
            <a:pPr lvl="1"/>
            <a:r>
              <a:rPr lang="en-US" sz="2300" dirty="0"/>
              <a:t>Discontinuities due to the fact that noise is an inherent part of super-resolution? </a:t>
            </a:r>
          </a:p>
          <a:p>
            <a:pPr lvl="1"/>
            <a:r>
              <a:rPr lang="en-US" sz="2300" dirty="0"/>
              <a:t>Any other reason for the discontinuity?</a:t>
            </a:r>
          </a:p>
          <a:p>
            <a:pPr lvl="1"/>
            <a:endParaRPr lang="en-US" sz="2300" dirty="0"/>
          </a:p>
          <a:p>
            <a:r>
              <a:rPr lang="en-US" dirty="0"/>
              <a:t>Both road-detection and super-resolution are performed using CNNs. Models are individually trained and together used for prediction. Result is that we get good predictions of narrow road-networks. </a:t>
            </a:r>
          </a:p>
          <a:p>
            <a:pPr lvl="1"/>
            <a:r>
              <a:rPr lang="en-US" sz="2300" dirty="0"/>
              <a:t>Given that both are CNNs, why are not all roads are identified in the first place?</a:t>
            </a:r>
          </a:p>
          <a:p>
            <a:pPr lvl="1"/>
            <a:r>
              <a:rPr lang="en-US" sz="2300" dirty="0"/>
              <a:t>Why isn’t super-resolution an inherent part of road-detection?</a:t>
            </a:r>
          </a:p>
          <a:p>
            <a:pPr lvl="1"/>
            <a:r>
              <a:rPr lang="en-US" sz="2300" dirty="0"/>
              <a:t>Can we make a model combining the power of both SR and road-detection?</a:t>
            </a:r>
          </a:p>
        </p:txBody>
      </p:sp>
      <p:sp>
        <p:nvSpPr>
          <p:cNvPr id="7" name="Date Placeholder 8">
            <a:extLst>
              <a:ext uri="{FF2B5EF4-FFF2-40B4-BE49-F238E27FC236}">
                <a16:creationId xmlns:a16="http://schemas.microsoft.com/office/drawing/2014/main" id="{8735838F-7613-1B49-9573-F29B51DB070F}"/>
              </a:ext>
            </a:extLst>
          </p:cNvPr>
          <p:cNvSpPr>
            <a:spLocks noGrp="1"/>
          </p:cNvSpPr>
          <p:nvPr>
            <p:ph type="dt" sz="half" idx="10"/>
          </p:nvPr>
        </p:nvSpPr>
        <p:spPr/>
        <p:txBody>
          <a:bodyPr/>
          <a:lstStyle/>
          <a:p>
            <a:r>
              <a:rPr lang="en-IN" dirty="0"/>
              <a:t>18 June 2020</a:t>
            </a:r>
            <a:endParaRPr lang="en-US" dirty="0"/>
          </a:p>
        </p:txBody>
      </p:sp>
      <p:sp>
        <p:nvSpPr>
          <p:cNvPr id="8" name="Footer Placeholder 10">
            <a:extLst>
              <a:ext uri="{FF2B5EF4-FFF2-40B4-BE49-F238E27FC236}">
                <a16:creationId xmlns:a16="http://schemas.microsoft.com/office/drawing/2014/main" id="{21B5B3DB-8E5F-FF48-B362-2FFF2A5BC061}"/>
              </a:ext>
            </a:extLst>
          </p:cNvPr>
          <p:cNvSpPr>
            <a:spLocks noGrp="1"/>
          </p:cNvSpPr>
          <p:nvPr>
            <p:ph type="ftr" sz="quarter" idx="11"/>
          </p:nvPr>
        </p:nvSpPr>
        <p:spPr/>
        <p:txBody>
          <a:bodyPr/>
          <a:lstStyle/>
          <a:p>
            <a:r>
              <a:rPr lang="en-US" dirty="0"/>
              <a:t>B.Tech Project Presentation</a:t>
            </a:r>
          </a:p>
        </p:txBody>
      </p:sp>
      <p:sp>
        <p:nvSpPr>
          <p:cNvPr id="6" name="Slide Number Placeholder 5"/>
          <p:cNvSpPr>
            <a:spLocks noGrp="1"/>
          </p:cNvSpPr>
          <p:nvPr>
            <p:ph type="sldNum" sz="quarter" idx="12"/>
          </p:nvPr>
        </p:nvSpPr>
        <p:spPr/>
        <p:txBody>
          <a:bodyPr/>
          <a:lstStyle/>
          <a:p>
            <a:fld id="{79A472F3-0A66-4A40-867B-64A2F306D029}" type="slidenum">
              <a:rPr lang="en-US" smtClean="0"/>
              <a:t>15</a:t>
            </a:fld>
            <a:endParaRPr lang="en-US"/>
          </a:p>
        </p:txBody>
      </p:sp>
    </p:spTree>
    <p:extLst>
      <p:ext uri="{BB962C8B-B14F-4D97-AF65-F5344CB8AC3E}">
        <p14:creationId xmlns:p14="http://schemas.microsoft.com/office/powerpoint/2010/main" val="17579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Thank You</a:t>
            </a:r>
            <a:br>
              <a:rPr lang="en-US" b="1" dirty="0">
                <a:solidFill>
                  <a:srgbClr val="0070C0"/>
                </a:solidFill>
              </a:rPr>
            </a:br>
            <a:endParaRPr lang="en-US" b="1" dirty="0">
              <a:solidFill>
                <a:srgbClr val="0070C0"/>
              </a:solidFill>
            </a:endParaRPr>
          </a:p>
        </p:txBody>
      </p:sp>
      <p:sp>
        <p:nvSpPr>
          <p:cNvPr id="7" name="Date Placeholder 8">
            <a:extLst>
              <a:ext uri="{FF2B5EF4-FFF2-40B4-BE49-F238E27FC236}">
                <a16:creationId xmlns:a16="http://schemas.microsoft.com/office/drawing/2014/main" id="{263677F1-4207-B844-848E-A07ECCCBD1F3}"/>
              </a:ext>
            </a:extLst>
          </p:cNvPr>
          <p:cNvSpPr>
            <a:spLocks noGrp="1"/>
          </p:cNvSpPr>
          <p:nvPr>
            <p:ph type="dt" sz="half" idx="10"/>
          </p:nvPr>
        </p:nvSpPr>
        <p:spPr/>
        <p:txBody>
          <a:bodyPr/>
          <a:lstStyle/>
          <a:p>
            <a:r>
              <a:rPr lang="en-IN" dirty="0"/>
              <a:t>18 June 2020</a:t>
            </a:r>
            <a:endParaRPr lang="en-US" dirty="0"/>
          </a:p>
        </p:txBody>
      </p:sp>
      <p:sp>
        <p:nvSpPr>
          <p:cNvPr id="8" name="Footer Placeholder 10">
            <a:extLst>
              <a:ext uri="{FF2B5EF4-FFF2-40B4-BE49-F238E27FC236}">
                <a16:creationId xmlns:a16="http://schemas.microsoft.com/office/drawing/2014/main" id="{7B3D1228-0017-CE44-9F87-646916267E29}"/>
              </a:ext>
            </a:extLst>
          </p:cNvPr>
          <p:cNvSpPr>
            <a:spLocks noGrp="1"/>
          </p:cNvSpPr>
          <p:nvPr>
            <p:ph type="ftr" sz="quarter" idx="11"/>
          </p:nvPr>
        </p:nvSpPr>
        <p:spPr/>
        <p:txBody>
          <a:bodyPr/>
          <a:lstStyle/>
          <a:p>
            <a:r>
              <a:rPr lang="en-US" dirty="0" err="1"/>
              <a:t>B.Tech</a:t>
            </a:r>
            <a:r>
              <a:rPr lang="en-US" dirty="0"/>
              <a:t> Project Presentation</a:t>
            </a:r>
          </a:p>
        </p:txBody>
      </p:sp>
      <p:sp>
        <p:nvSpPr>
          <p:cNvPr id="5" name="Slide Number Placeholder 4"/>
          <p:cNvSpPr>
            <a:spLocks noGrp="1"/>
          </p:cNvSpPr>
          <p:nvPr>
            <p:ph type="sldNum" sz="quarter" idx="12"/>
          </p:nvPr>
        </p:nvSpPr>
        <p:spPr/>
        <p:txBody>
          <a:bodyPr/>
          <a:lstStyle/>
          <a:p>
            <a:fld id="{FD280CAF-BD97-A54C-831C-E551B14CB963}" type="slidenum">
              <a:rPr lang="en-US" smtClean="0"/>
              <a:pPr/>
              <a:t>16</a:t>
            </a:fld>
            <a:endParaRPr lang="en-US"/>
          </a:p>
        </p:txBody>
      </p:sp>
    </p:spTree>
    <p:extLst>
      <p:ext uri="{BB962C8B-B14F-4D97-AF65-F5344CB8AC3E}">
        <p14:creationId xmlns:p14="http://schemas.microsoft.com/office/powerpoint/2010/main" val="116544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71651"/>
            <a:ext cx="10515600" cy="2247900"/>
          </a:xfrm>
        </p:spPr>
        <p:txBody>
          <a:bodyPr/>
          <a:lstStyle/>
          <a:p>
            <a:pPr algn="ctr"/>
            <a:r>
              <a:rPr lang="en-US" b="1" dirty="0">
                <a:solidFill>
                  <a:srgbClr val="0070C0"/>
                </a:solidFill>
              </a:rPr>
              <a:t>Supplementary material</a:t>
            </a:r>
          </a:p>
        </p:txBody>
      </p:sp>
      <p:sp>
        <p:nvSpPr>
          <p:cNvPr id="7" name="Date Placeholder 8">
            <a:extLst>
              <a:ext uri="{FF2B5EF4-FFF2-40B4-BE49-F238E27FC236}">
                <a16:creationId xmlns:a16="http://schemas.microsoft.com/office/drawing/2014/main" id="{263677F1-4207-B844-848E-A07ECCCBD1F3}"/>
              </a:ext>
            </a:extLst>
          </p:cNvPr>
          <p:cNvSpPr>
            <a:spLocks noGrp="1"/>
          </p:cNvSpPr>
          <p:nvPr>
            <p:ph type="dt" sz="half" idx="10"/>
          </p:nvPr>
        </p:nvSpPr>
        <p:spPr/>
        <p:txBody>
          <a:bodyPr/>
          <a:lstStyle/>
          <a:p>
            <a:r>
              <a:rPr lang="en-IN" dirty="0"/>
              <a:t>18 June 2020</a:t>
            </a:r>
            <a:endParaRPr lang="en-US" dirty="0"/>
          </a:p>
        </p:txBody>
      </p:sp>
      <p:sp>
        <p:nvSpPr>
          <p:cNvPr id="8" name="Footer Placeholder 10">
            <a:extLst>
              <a:ext uri="{FF2B5EF4-FFF2-40B4-BE49-F238E27FC236}">
                <a16:creationId xmlns:a16="http://schemas.microsoft.com/office/drawing/2014/main" id="{7B3D1228-0017-CE44-9F87-646916267E29}"/>
              </a:ext>
            </a:extLst>
          </p:cNvPr>
          <p:cNvSpPr>
            <a:spLocks noGrp="1"/>
          </p:cNvSpPr>
          <p:nvPr>
            <p:ph type="ftr" sz="quarter" idx="11"/>
          </p:nvPr>
        </p:nvSpPr>
        <p:spPr/>
        <p:txBody>
          <a:bodyPr/>
          <a:lstStyle/>
          <a:p>
            <a:r>
              <a:rPr lang="en-US" dirty="0" err="1"/>
              <a:t>B.Tech</a:t>
            </a:r>
            <a:r>
              <a:rPr lang="en-US" dirty="0"/>
              <a:t> Project Presentation</a:t>
            </a:r>
          </a:p>
        </p:txBody>
      </p:sp>
      <p:sp>
        <p:nvSpPr>
          <p:cNvPr id="5" name="Slide Number Placeholder 4"/>
          <p:cNvSpPr>
            <a:spLocks noGrp="1"/>
          </p:cNvSpPr>
          <p:nvPr>
            <p:ph type="sldNum" sz="quarter" idx="12"/>
          </p:nvPr>
        </p:nvSpPr>
        <p:spPr/>
        <p:txBody>
          <a:bodyPr/>
          <a:lstStyle/>
          <a:p>
            <a:fld id="{FD280CAF-BD97-A54C-831C-E551B14CB963}" type="slidenum">
              <a:rPr lang="en-US" smtClean="0"/>
              <a:pPr/>
              <a:t>17</a:t>
            </a:fld>
            <a:endParaRPr lang="en-US"/>
          </a:p>
        </p:txBody>
      </p:sp>
    </p:spTree>
    <p:extLst>
      <p:ext uri="{BB962C8B-B14F-4D97-AF65-F5344CB8AC3E}">
        <p14:creationId xmlns:p14="http://schemas.microsoft.com/office/powerpoint/2010/main" val="133113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itle 1"/>
          <p:cNvSpPr>
            <a:spLocks noGrp="1"/>
          </p:cNvSpPr>
          <p:nvPr>
            <p:ph type="title"/>
          </p:nvPr>
        </p:nvSpPr>
        <p:spPr/>
        <p:txBody>
          <a:bodyPr/>
          <a:lstStyle/>
          <a:p>
            <a:r>
              <a:rPr lang="en-US" b="1" dirty="0"/>
              <a:t>Convolution</a:t>
            </a:r>
          </a:p>
        </p:txBody>
      </p:sp>
      <p:sp>
        <p:nvSpPr>
          <p:cNvPr id="320" name="Date Placeholder 8">
            <a:extLst>
              <a:ext uri="{FF2B5EF4-FFF2-40B4-BE49-F238E27FC236}">
                <a16:creationId xmlns:a16="http://schemas.microsoft.com/office/drawing/2014/main" id="{051B5C75-2D5D-4E48-924B-37A889D869B6}"/>
              </a:ext>
            </a:extLst>
          </p:cNvPr>
          <p:cNvSpPr>
            <a:spLocks noGrp="1"/>
          </p:cNvSpPr>
          <p:nvPr>
            <p:ph type="dt" sz="half" idx="10"/>
          </p:nvPr>
        </p:nvSpPr>
        <p:spPr/>
        <p:txBody>
          <a:bodyPr/>
          <a:lstStyle/>
          <a:p>
            <a:r>
              <a:rPr lang="en-IN" dirty="0"/>
              <a:t>18 June 2020</a:t>
            </a:r>
            <a:endParaRPr lang="en-US" dirty="0"/>
          </a:p>
        </p:txBody>
      </p:sp>
      <p:sp>
        <p:nvSpPr>
          <p:cNvPr id="321" name="Footer Placeholder 10">
            <a:extLst>
              <a:ext uri="{FF2B5EF4-FFF2-40B4-BE49-F238E27FC236}">
                <a16:creationId xmlns:a16="http://schemas.microsoft.com/office/drawing/2014/main" id="{D18E0870-D8E1-4048-A5DD-0FAC5092105D}"/>
              </a:ext>
            </a:extLst>
          </p:cNvPr>
          <p:cNvSpPr>
            <a:spLocks noGrp="1"/>
          </p:cNvSpPr>
          <p:nvPr>
            <p:ph type="ftr" sz="quarter" idx="11"/>
          </p:nvPr>
        </p:nvSpPr>
        <p:spPr/>
        <p:txBody>
          <a:bodyPr/>
          <a:lstStyle/>
          <a:p>
            <a:r>
              <a:rPr lang="en-US" dirty="0" err="1"/>
              <a:t>B.Tech</a:t>
            </a:r>
            <a:r>
              <a:rPr lang="en-US" dirty="0"/>
              <a:t> Project Presentation</a:t>
            </a:r>
          </a:p>
        </p:txBody>
      </p:sp>
      <p:sp>
        <p:nvSpPr>
          <p:cNvPr id="6" name="Slide Number Placeholder 5"/>
          <p:cNvSpPr>
            <a:spLocks noGrp="1"/>
          </p:cNvSpPr>
          <p:nvPr>
            <p:ph type="sldNum" sz="quarter" idx="12"/>
          </p:nvPr>
        </p:nvSpPr>
        <p:spPr/>
        <p:txBody>
          <a:bodyPr/>
          <a:lstStyle/>
          <a:p>
            <a:fld id="{FD280CAF-BD97-A54C-831C-E551B14CB963}" type="slidenum">
              <a:rPr lang="en-US" smtClean="0"/>
              <a:pPr/>
              <a:t>18</a:t>
            </a:fld>
            <a:endParaRPr lang="en-US" dirty="0"/>
          </a:p>
        </p:txBody>
      </p:sp>
      <p:sp>
        <p:nvSpPr>
          <p:cNvPr id="372" name="Slide Number Placeholder 1"/>
          <p:cNvSpPr txBox="1">
            <a:spLocks/>
          </p:cNvSpPr>
          <p:nvPr/>
        </p:nvSpPr>
        <p:spPr>
          <a:xfrm>
            <a:off x="6565900" y="7138318"/>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 name="Rectangle 1">
            <a:extLst>
              <a:ext uri="{FF2B5EF4-FFF2-40B4-BE49-F238E27FC236}">
                <a16:creationId xmlns:a16="http://schemas.microsoft.com/office/drawing/2014/main" id="{2580D079-848D-5448-A309-2AB388B32EDC}"/>
              </a:ext>
            </a:extLst>
          </p:cNvPr>
          <p:cNvSpPr/>
          <p:nvPr/>
        </p:nvSpPr>
        <p:spPr>
          <a:xfrm>
            <a:off x="855618" y="1777399"/>
            <a:ext cx="899160" cy="899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2" name="Rectangle 321">
            <a:extLst>
              <a:ext uri="{FF2B5EF4-FFF2-40B4-BE49-F238E27FC236}">
                <a16:creationId xmlns:a16="http://schemas.microsoft.com/office/drawing/2014/main" id="{232B6BAF-8500-F245-8DF5-1C05A2CFF3C0}"/>
              </a:ext>
            </a:extLst>
          </p:cNvPr>
          <p:cNvSpPr/>
          <p:nvPr/>
        </p:nvSpPr>
        <p:spPr>
          <a:xfrm>
            <a:off x="1754778" y="177739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23" name="Rectangle 322">
            <a:extLst>
              <a:ext uri="{FF2B5EF4-FFF2-40B4-BE49-F238E27FC236}">
                <a16:creationId xmlns:a16="http://schemas.microsoft.com/office/drawing/2014/main" id="{523747EB-4FDF-6A4E-B243-A70FDD017407}"/>
              </a:ext>
            </a:extLst>
          </p:cNvPr>
          <p:cNvSpPr/>
          <p:nvPr/>
        </p:nvSpPr>
        <p:spPr>
          <a:xfrm>
            <a:off x="2653938" y="177739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7" name="Rectangle 326">
            <a:extLst>
              <a:ext uri="{FF2B5EF4-FFF2-40B4-BE49-F238E27FC236}">
                <a16:creationId xmlns:a16="http://schemas.microsoft.com/office/drawing/2014/main" id="{D54BCCE5-4B8D-E944-A6BD-3DDE7815FE49}"/>
              </a:ext>
            </a:extLst>
          </p:cNvPr>
          <p:cNvSpPr/>
          <p:nvPr/>
        </p:nvSpPr>
        <p:spPr>
          <a:xfrm>
            <a:off x="855618" y="267655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8" name="Rectangle 327">
            <a:extLst>
              <a:ext uri="{FF2B5EF4-FFF2-40B4-BE49-F238E27FC236}">
                <a16:creationId xmlns:a16="http://schemas.microsoft.com/office/drawing/2014/main" id="{690C4776-1CB7-E747-80C8-0404DD4E84DA}"/>
              </a:ext>
            </a:extLst>
          </p:cNvPr>
          <p:cNvSpPr/>
          <p:nvPr/>
        </p:nvSpPr>
        <p:spPr>
          <a:xfrm>
            <a:off x="1754778" y="2674632"/>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9" name="Rectangle 328">
            <a:extLst>
              <a:ext uri="{FF2B5EF4-FFF2-40B4-BE49-F238E27FC236}">
                <a16:creationId xmlns:a16="http://schemas.microsoft.com/office/drawing/2014/main" id="{45E1E201-E6B5-B140-A9ED-9F612654D065}"/>
              </a:ext>
            </a:extLst>
          </p:cNvPr>
          <p:cNvSpPr/>
          <p:nvPr/>
        </p:nvSpPr>
        <p:spPr>
          <a:xfrm>
            <a:off x="2653938" y="267542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0" name="Rectangle 329">
            <a:extLst>
              <a:ext uri="{FF2B5EF4-FFF2-40B4-BE49-F238E27FC236}">
                <a16:creationId xmlns:a16="http://schemas.microsoft.com/office/drawing/2014/main" id="{91FD9C80-39AF-EC47-90CA-B5EB29E1A4AA}"/>
              </a:ext>
            </a:extLst>
          </p:cNvPr>
          <p:cNvSpPr/>
          <p:nvPr/>
        </p:nvSpPr>
        <p:spPr>
          <a:xfrm>
            <a:off x="855618" y="357572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1" name="Rectangle 330">
            <a:extLst>
              <a:ext uri="{FF2B5EF4-FFF2-40B4-BE49-F238E27FC236}">
                <a16:creationId xmlns:a16="http://schemas.microsoft.com/office/drawing/2014/main" id="{B92A903A-C0B2-AC42-A3FB-7B426D0B67BD}"/>
              </a:ext>
            </a:extLst>
          </p:cNvPr>
          <p:cNvSpPr/>
          <p:nvPr/>
        </p:nvSpPr>
        <p:spPr>
          <a:xfrm>
            <a:off x="1754778" y="357572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2" name="Rectangle 331">
            <a:extLst>
              <a:ext uri="{FF2B5EF4-FFF2-40B4-BE49-F238E27FC236}">
                <a16:creationId xmlns:a16="http://schemas.microsoft.com/office/drawing/2014/main" id="{152BB565-BC01-6C4D-8764-DF4A35C3E506}"/>
              </a:ext>
            </a:extLst>
          </p:cNvPr>
          <p:cNvSpPr/>
          <p:nvPr/>
        </p:nvSpPr>
        <p:spPr>
          <a:xfrm>
            <a:off x="2653938" y="357572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33" name="Rectangle 332">
            <a:extLst>
              <a:ext uri="{FF2B5EF4-FFF2-40B4-BE49-F238E27FC236}">
                <a16:creationId xmlns:a16="http://schemas.microsoft.com/office/drawing/2014/main" id="{57E93A33-C080-9344-8505-35D17DFEA1B4}"/>
              </a:ext>
            </a:extLst>
          </p:cNvPr>
          <p:cNvSpPr/>
          <p:nvPr/>
        </p:nvSpPr>
        <p:spPr>
          <a:xfrm>
            <a:off x="3553098" y="177739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4" name="Rectangle 333">
            <a:extLst>
              <a:ext uri="{FF2B5EF4-FFF2-40B4-BE49-F238E27FC236}">
                <a16:creationId xmlns:a16="http://schemas.microsoft.com/office/drawing/2014/main" id="{0C14D027-8A79-884F-A4C1-4A26086943BA}"/>
              </a:ext>
            </a:extLst>
          </p:cNvPr>
          <p:cNvSpPr/>
          <p:nvPr/>
        </p:nvSpPr>
        <p:spPr>
          <a:xfrm>
            <a:off x="4451777" y="177739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35" name="Rectangle 334">
            <a:extLst>
              <a:ext uri="{FF2B5EF4-FFF2-40B4-BE49-F238E27FC236}">
                <a16:creationId xmlns:a16="http://schemas.microsoft.com/office/drawing/2014/main" id="{2FE34052-09E2-6946-A1CF-43F341CB4F2F}"/>
              </a:ext>
            </a:extLst>
          </p:cNvPr>
          <p:cNvSpPr/>
          <p:nvPr/>
        </p:nvSpPr>
        <p:spPr>
          <a:xfrm>
            <a:off x="3553098" y="267655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36" name="Rectangle 335">
            <a:extLst>
              <a:ext uri="{FF2B5EF4-FFF2-40B4-BE49-F238E27FC236}">
                <a16:creationId xmlns:a16="http://schemas.microsoft.com/office/drawing/2014/main" id="{84D9D55B-AA31-F546-B715-E8162172C76A}"/>
              </a:ext>
            </a:extLst>
          </p:cNvPr>
          <p:cNvSpPr/>
          <p:nvPr/>
        </p:nvSpPr>
        <p:spPr>
          <a:xfrm>
            <a:off x="4451777" y="2676559"/>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7" name="Rectangle 336">
            <a:extLst>
              <a:ext uri="{FF2B5EF4-FFF2-40B4-BE49-F238E27FC236}">
                <a16:creationId xmlns:a16="http://schemas.microsoft.com/office/drawing/2014/main" id="{E22F932F-215C-C44C-AA05-2EFDD2D9868B}"/>
              </a:ext>
            </a:extLst>
          </p:cNvPr>
          <p:cNvSpPr/>
          <p:nvPr/>
        </p:nvSpPr>
        <p:spPr>
          <a:xfrm>
            <a:off x="3553098" y="357572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38" name="Rectangle 337">
            <a:extLst>
              <a:ext uri="{FF2B5EF4-FFF2-40B4-BE49-F238E27FC236}">
                <a16:creationId xmlns:a16="http://schemas.microsoft.com/office/drawing/2014/main" id="{61F87F07-A475-6446-8BCF-40EB4E86B436}"/>
              </a:ext>
            </a:extLst>
          </p:cNvPr>
          <p:cNvSpPr/>
          <p:nvPr/>
        </p:nvSpPr>
        <p:spPr>
          <a:xfrm>
            <a:off x="4451777" y="357572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9" name="Rectangle 338">
            <a:extLst>
              <a:ext uri="{FF2B5EF4-FFF2-40B4-BE49-F238E27FC236}">
                <a16:creationId xmlns:a16="http://schemas.microsoft.com/office/drawing/2014/main" id="{B70B75B8-6904-7B4F-8221-C5FCBF7C6E2E}"/>
              </a:ext>
            </a:extLst>
          </p:cNvPr>
          <p:cNvSpPr/>
          <p:nvPr/>
        </p:nvSpPr>
        <p:spPr>
          <a:xfrm>
            <a:off x="855618" y="446758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40" name="Rectangle 339">
            <a:extLst>
              <a:ext uri="{FF2B5EF4-FFF2-40B4-BE49-F238E27FC236}">
                <a16:creationId xmlns:a16="http://schemas.microsoft.com/office/drawing/2014/main" id="{7045410D-38D5-904E-98EC-AF670849D1C3}"/>
              </a:ext>
            </a:extLst>
          </p:cNvPr>
          <p:cNvSpPr/>
          <p:nvPr/>
        </p:nvSpPr>
        <p:spPr>
          <a:xfrm>
            <a:off x="1754778" y="446758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1" name="Rectangle 340">
            <a:extLst>
              <a:ext uri="{FF2B5EF4-FFF2-40B4-BE49-F238E27FC236}">
                <a16:creationId xmlns:a16="http://schemas.microsoft.com/office/drawing/2014/main" id="{9AE9BDA8-19E8-B743-B818-A3D7F23AD64E}"/>
              </a:ext>
            </a:extLst>
          </p:cNvPr>
          <p:cNvSpPr/>
          <p:nvPr/>
        </p:nvSpPr>
        <p:spPr>
          <a:xfrm>
            <a:off x="2653938" y="446758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2" name="Rectangle 341">
            <a:extLst>
              <a:ext uri="{FF2B5EF4-FFF2-40B4-BE49-F238E27FC236}">
                <a16:creationId xmlns:a16="http://schemas.microsoft.com/office/drawing/2014/main" id="{8FE94774-1043-0243-AC92-25419B3329FE}"/>
              </a:ext>
            </a:extLst>
          </p:cNvPr>
          <p:cNvSpPr/>
          <p:nvPr/>
        </p:nvSpPr>
        <p:spPr>
          <a:xfrm>
            <a:off x="3553098" y="446758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43" name="Rectangle 342">
            <a:extLst>
              <a:ext uri="{FF2B5EF4-FFF2-40B4-BE49-F238E27FC236}">
                <a16:creationId xmlns:a16="http://schemas.microsoft.com/office/drawing/2014/main" id="{5F039F09-E160-E44A-A664-07CD7F043AE1}"/>
              </a:ext>
            </a:extLst>
          </p:cNvPr>
          <p:cNvSpPr/>
          <p:nvPr/>
        </p:nvSpPr>
        <p:spPr>
          <a:xfrm>
            <a:off x="4451777" y="446758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4" name="Rectangle 343">
            <a:extLst>
              <a:ext uri="{FF2B5EF4-FFF2-40B4-BE49-F238E27FC236}">
                <a16:creationId xmlns:a16="http://schemas.microsoft.com/office/drawing/2014/main" id="{738D07C1-855C-DD41-A18F-1B6878E006EF}"/>
              </a:ext>
            </a:extLst>
          </p:cNvPr>
          <p:cNvSpPr/>
          <p:nvPr/>
        </p:nvSpPr>
        <p:spPr>
          <a:xfrm>
            <a:off x="855618" y="536038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5" name="Rectangle 344">
            <a:extLst>
              <a:ext uri="{FF2B5EF4-FFF2-40B4-BE49-F238E27FC236}">
                <a16:creationId xmlns:a16="http://schemas.microsoft.com/office/drawing/2014/main" id="{6CE1B80D-05C3-BC4E-B3C2-E7CB814C20A7}"/>
              </a:ext>
            </a:extLst>
          </p:cNvPr>
          <p:cNvSpPr/>
          <p:nvPr/>
        </p:nvSpPr>
        <p:spPr>
          <a:xfrm>
            <a:off x="1754778" y="536038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46" name="Rectangle 345">
            <a:extLst>
              <a:ext uri="{FF2B5EF4-FFF2-40B4-BE49-F238E27FC236}">
                <a16:creationId xmlns:a16="http://schemas.microsoft.com/office/drawing/2014/main" id="{987E1BE6-92A8-5142-92C2-E1E9AE9B4A49}"/>
              </a:ext>
            </a:extLst>
          </p:cNvPr>
          <p:cNvSpPr/>
          <p:nvPr/>
        </p:nvSpPr>
        <p:spPr>
          <a:xfrm>
            <a:off x="2653938" y="536038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7" name="Rectangle 346">
            <a:extLst>
              <a:ext uri="{FF2B5EF4-FFF2-40B4-BE49-F238E27FC236}">
                <a16:creationId xmlns:a16="http://schemas.microsoft.com/office/drawing/2014/main" id="{B85C2B5B-F0C5-0D49-8F2D-A9E10FB664EB}"/>
              </a:ext>
            </a:extLst>
          </p:cNvPr>
          <p:cNvSpPr/>
          <p:nvPr/>
        </p:nvSpPr>
        <p:spPr>
          <a:xfrm>
            <a:off x="3553098" y="536038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8" name="Rectangle 347">
            <a:extLst>
              <a:ext uri="{FF2B5EF4-FFF2-40B4-BE49-F238E27FC236}">
                <a16:creationId xmlns:a16="http://schemas.microsoft.com/office/drawing/2014/main" id="{6BB8BF83-A6ED-6F48-81D9-CA3262EF97D9}"/>
              </a:ext>
            </a:extLst>
          </p:cNvPr>
          <p:cNvSpPr/>
          <p:nvPr/>
        </p:nvSpPr>
        <p:spPr>
          <a:xfrm>
            <a:off x="4451777" y="536038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59" name="Rectangle 358">
            <a:extLst>
              <a:ext uri="{FF2B5EF4-FFF2-40B4-BE49-F238E27FC236}">
                <a16:creationId xmlns:a16="http://schemas.microsoft.com/office/drawing/2014/main" id="{D382063A-1004-4E45-8F8B-80BE242CA912}"/>
              </a:ext>
            </a:extLst>
          </p:cNvPr>
          <p:cNvSpPr/>
          <p:nvPr/>
        </p:nvSpPr>
        <p:spPr>
          <a:xfrm>
            <a:off x="8584880" y="1835161"/>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0" name="Rectangle 359">
            <a:extLst>
              <a:ext uri="{FF2B5EF4-FFF2-40B4-BE49-F238E27FC236}">
                <a16:creationId xmlns:a16="http://schemas.microsoft.com/office/drawing/2014/main" id="{A482092D-4D0A-8A4D-A122-0F85CED9D9E7}"/>
              </a:ext>
            </a:extLst>
          </p:cNvPr>
          <p:cNvSpPr/>
          <p:nvPr/>
        </p:nvSpPr>
        <p:spPr>
          <a:xfrm>
            <a:off x="9484040" y="1838157"/>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1" name="Rectangle 360">
            <a:extLst>
              <a:ext uri="{FF2B5EF4-FFF2-40B4-BE49-F238E27FC236}">
                <a16:creationId xmlns:a16="http://schemas.microsoft.com/office/drawing/2014/main" id="{D906A565-C31D-F541-A19E-21D14416C5DB}"/>
              </a:ext>
            </a:extLst>
          </p:cNvPr>
          <p:cNvSpPr/>
          <p:nvPr/>
        </p:nvSpPr>
        <p:spPr>
          <a:xfrm>
            <a:off x="10383200" y="183809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3</a:t>
            </a:r>
          </a:p>
        </p:txBody>
      </p:sp>
      <p:sp>
        <p:nvSpPr>
          <p:cNvPr id="362" name="Rectangle 361">
            <a:extLst>
              <a:ext uri="{FF2B5EF4-FFF2-40B4-BE49-F238E27FC236}">
                <a16:creationId xmlns:a16="http://schemas.microsoft.com/office/drawing/2014/main" id="{7F3DF8D5-3736-1F4D-83E5-48B4E1F16C67}"/>
              </a:ext>
            </a:extLst>
          </p:cNvPr>
          <p:cNvSpPr/>
          <p:nvPr/>
        </p:nvSpPr>
        <p:spPr>
          <a:xfrm>
            <a:off x="8584880" y="2744800"/>
            <a:ext cx="899160" cy="9067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3" name="Rectangle 362">
            <a:extLst>
              <a:ext uri="{FF2B5EF4-FFF2-40B4-BE49-F238E27FC236}">
                <a16:creationId xmlns:a16="http://schemas.microsoft.com/office/drawing/2014/main" id="{23169511-BCDA-7645-BB3C-CC3504447F9A}"/>
              </a:ext>
            </a:extLst>
          </p:cNvPr>
          <p:cNvSpPr/>
          <p:nvPr/>
        </p:nvSpPr>
        <p:spPr>
          <a:xfrm>
            <a:off x="9484040" y="273973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4" name="Rectangle 363">
            <a:extLst>
              <a:ext uri="{FF2B5EF4-FFF2-40B4-BE49-F238E27FC236}">
                <a16:creationId xmlns:a16="http://schemas.microsoft.com/office/drawing/2014/main" id="{ED7D1482-7CEA-BB46-A4C6-ACA04E855520}"/>
              </a:ext>
            </a:extLst>
          </p:cNvPr>
          <p:cNvSpPr/>
          <p:nvPr/>
        </p:nvSpPr>
        <p:spPr>
          <a:xfrm>
            <a:off x="10383200" y="273973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5" name="Rectangle 364">
            <a:extLst>
              <a:ext uri="{FF2B5EF4-FFF2-40B4-BE49-F238E27FC236}">
                <a16:creationId xmlns:a16="http://schemas.microsoft.com/office/drawing/2014/main" id="{04F855C2-9257-4E4B-9766-B73470EE6C6F}"/>
              </a:ext>
            </a:extLst>
          </p:cNvPr>
          <p:cNvSpPr/>
          <p:nvPr/>
        </p:nvSpPr>
        <p:spPr>
          <a:xfrm>
            <a:off x="8584880" y="3642607"/>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66" name="Rectangle 365">
            <a:extLst>
              <a:ext uri="{FF2B5EF4-FFF2-40B4-BE49-F238E27FC236}">
                <a16:creationId xmlns:a16="http://schemas.microsoft.com/office/drawing/2014/main" id="{2705E0A0-634A-B347-BF37-258EDB53E49F}"/>
              </a:ext>
            </a:extLst>
          </p:cNvPr>
          <p:cNvSpPr/>
          <p:nvPr/>
        </p:nvSpPr>
        <p:spPr>
          <a:xfrm>
            <a:off x="9484040" y="3639535"/>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7" name="Rectangle 366">
            <a:extLst>
              <a:ext uri="{FF2B5EF4-FFF2-40B4-BE49-F238E27FC236}">
                <a16:creationId xmlns:a16="http://schemas.microsoft.com/office/drawing/2014/main" id="{9A440A13-EDCA-3E45-9532-4B88B264C433}"/>
              </a:ext>
            </a:extLst>
          </p:cNvPr>
          <p:cNvSpPr/>
          <p:nvPr/>
        </p:nvSpPr>
        <p:spPr>
          <a:xfrm>
            <a:off x="10383200" y="3633820"/>
            <a:ext cx="899160" cy="899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1" name="Rectangle 40">
            <a:extLst>
              <a:ext uri="{FF2B5EF4-FFF2-40B4-BE49-F238E27FC236}">
                <a16:creationId xmlns:a16="http://schemas.microsoft.com/office/drawing/2014/main" id="{F6A1ECEB-35E0-5D41-BDFC-ED6BE7B153BD}"/>
              </a:ext>
            </a:extLst>
          </p:cNvPr>
          <p:cNvSpPr/>
          <p:nvPr/>
        </p:nvSpPr>
        <p:spPr>
          <a:xfrm>
            <a:off x="846909" y="1783930"/>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A37AF2C-0F78-114A-A251-6C36585A894D}"/>
              </a:ext>
            </a:extLst>
          </p:cNvPr>
          <p:cNvSpPr/>
          <p:nvPr/>
        </p:nvSpPr>
        <p:spPr>
          <a:xfrm>
            <a:off x="1763487" y="1790461"/>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D697B08-CA48-5645-A640-D530DA45B070}"/>
              </a:ext>
            </a:extLst>
          </p:cNvPr>
          <p:cNvSpPr/>
          <p:nvPr/>
        </p:nvSpPr>
        <p:spPr>
          <a:xfrm>
            <a:off x="846909" y="3565627"/>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782511A-258E-D948-B671-82D647DDA48F}"/>
              </a:ext>
            </a:extLst>
          </p:cNvPr>
          <p:cNvSpPr/>
          <p:nvPr/>
        </p:nvSpPr>
        <p:spPr>
          <a:xfrm>
            <a:off x="1763487" y="3572158"/>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18B0C39-40DC-E346-BD4E-EBA08BC9C2E9}"/>
              </a:ext>
            </a:extLst>
          </p:cNvPr>
          <p:cNvSpPr/>
          <p:nvPr/>
        </p:nvSpPr>
        <p:spPr>
          <a:xfrm>
            <a:off x="8583288" y="1833565"/>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1D671B7-4BA6-A141-BD08-1AEE3044D1C7}"/>
              </a:ext>
            </a:extLst>
          </p:cNvPr>
          <p:cNvSpPr/>
          <p:nvPr/>
        </p:nvSpPr>
        <p:spPr>
          <a:xfrm>
            <a:off x="9487225" y="1839515"/>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3B4627A-9A77-EC43-AE2C-6A5335477752}"/>
              </a:ext>
            </a:extLst>
          </p:cNvPr>
          <p:cNvSpPr/>
          <p:nvPr/>
        </p:nvSpPr>
        <p:spPr>
          <a:xfrm>
            <a:off x="8584880" y="3631110"/>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39223F3-B241-D84F-8915-2C4E3D63C938}"/>
              </a:ext>
            </a:extLst>
          </p:cNvPr>
          <p:cNvSpPr/>
          <p:nvPr/>
        </p:nvSpPr>
        <p:spPr>
          <a:xfrm>
            <a:off x="9487225" y="3632530"/>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F8301C-44F1-7140-A11D-1CCA7BB1A81E}"/>
              </a:ext>
            </a:extLst>
          </p:cNvPr>
          <p:cNvSpPr/>
          <p:nvPr/>
        </p:nvSpPr>
        <p:spPr>
          <a:xfrm>
            <a:off x="855618" y="2662905"/>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DD9C1E8-CBFD-D648-9218-8F0A4E4D10AE}"/>
              </a:ext>
            </a:extLst>
          </p:cNvPr>
          <p:cNvSpPr/>
          <p:nvPr/>
        </p:nvSpPr>
        <p:spPr>
          <a:xfrm>
            <a:off x="1772196" y="2669436"/>
            <a:ext cx="2697480" cy="269748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BAB1408-BD97-3249-98B1-1B11B5BC637D}"/>
              </a:ext>
            </a:extLst>
          </p:cNvPr>
          <p:cNvSpPr/>
          <p:nvPr/>
        </p:nvSpPr>
        <p:spPr>
          <a:xfrm>
            <a:off x="8588065" y="2733370"/>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545C1A-9501-574F-A08B-9D0218221904}"/>
              </a:ext>
            </a:extLst>
          </p:cNvPr>
          <p:cNvSpPr/>
          <p:nvPr/>
        </p:nvSpPr>
        <p:spPr>
          <a:xfrm>
            <a:off x="9490410" y="2734790"/>
            <a:ext cx="899160" cy="899160"/>
          </a:xfrm>
          <a:prstGeom prst="rect">
            <a:avLst/>
          </a:prstGeom>
          <a:solidFill>
            <a:srgbClr val="FFC000">
              <a:alpha val="5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90DC8E-2E16-DA43-B279-E071C0B05156}"/>
              </a:ext>
            </a:extLst>
          </p:cNvPr>
          <p:cNvSpPr/>
          <p:nvPr/>
        </p:nvSpPr>
        <p:spPr>
          <a:xfrm>
            <a:off x="5671042" y="5108510"/>
            <a:ext cx="5539273" cy="1169551"/>
          </a:xfrm>
          <a:prstGeom prst="rect">
            <a:avLst/>
          </a:prstGeom>
        </p:spPr>
        <p:txBody>
          <a:bodyPr wrap="none">
            <a:spAutoFit/>
          </a:bodyPr>
          <a:lstStyle/>
          <a:p>
            <a:pPr algn="ctr"/>
            <a:r>
              <a:rPr lang="en-IN" sz="2600" dirty="0">
                <a:latin typeface="NimbusRomNo9L"/>
              </a:rPr>
              <a:t>Finding the value of output from a filter</a:t>
            </a:r>
          </a:p>
          <a:p>
            <a:pPr algn="ctr"/>
            <a:r>
              <a:rPr lang="en-IN" sz="3200" i="1" dirty="0" err="1">
                <a:latin typeface="NimbusRomNo9L"/>
              </a:rPr>
              <a:t>a</a:t>
            </a:r>
            <a:r>
              <a:rPr lang="en-IN" i="1" dirty="0" err="1">
                <a:latin typeface="NimbusRomNo9L"/>
              </a:rPr>
              <a:t>i</a:t>
            </a:r>
            <a:r>
              <a:rPr lang="en-IN" dirty="0" err="1">
                <a:latin typeface="CMMI10"/>
              </a:rPr>
              <a:t>,</a:t>
            </a:r>
            <a:r>
              <a:rPr lang="en-IN" i="1" dirty="0" err="1">
                <a:latin typeface="NimbusRomNo9L"/>
              </a:rPr>
              <a:t>j</a:t>
            </a:r>
            <a:r>
              <a:rPr lang="en-IN" i="1" dirty="0">
                <a:latin typeface="NimbusRomNo9L"/>
              </a:rPr>
              <a:t> </a:t>
            </a:r>
            <a:r>
              <a:rPr lang="en-IN" sz="3200" dirty="0">
                <a:latin typeface="CMR10"/>
              </a:rPr>
              <a:t>= </a:t>
            </a:r>
            <a:r>
              <a:rPr lang="en-IN" sz="3200" i="1" dirty="0">
                <a:latin typeface="NimbusRomNo9L"/>
              </a:rPr>
              <a:t>f</a:t>
            </a:r>
            <a:r>
              <a:rPr lang="en-IN" sz="3200" dirty="0">
                <a:latin typeface="CMR10"/>
              </a:rPr>
              <a:t>( </a:t>
            </a:r>
            <a:r>
              <a:rPr lang="en-IN" sz="4400" dirty="0">
                <a:latin typeface="StandardSymL"/>
              </a:rPr>
              <a:t>∑ ∑</a:t>
            </a:r>
            <a:r>
              <a:rPr lang="en-IN" sz="3200" i="1" dirty="0" err="1">
                <a:latin typeface="NimbusRomNo9L"/>
              </a:rPr>
              <a:t>W</a:t>
            </a:r>
            <a:r>
              <a:rPr lang="en-IN" i="1" dirty="0" err="1">
                <a:latin typeface="NimbusRomNo9L"/>
              </a:rPr>
              <a:t>m</a:t>
            </a:r>
            <a:r>
              <a:rPr lang="en-IN" dirty="0" err="1">
                <a:latin typeface="CMMI10"/>
              </a:rPr>
              <a:t>,</a:t>
            </a:r>
            <a:r>
              <a:rPr lang="en-IN" i="1" dirty="0" err="1">
                <a:latin typeface="NimbusRomNo9L"/>
              </a:rPr>
              <a:t>n</a:t>
            </a:r>
            <a:r>
              <a:rPr lang="en-IN" sz="3200" i="1" dirty="0" err="1">
                <a:latin typeface="NimbusRomNo9L"/>
              </a:rPr>
              <a:t>X</a:t>
            </a:r>
            <a:r>
              <a:rPr lang="en-IN" i="1" dirty="0" err="1">
                <a:latin typeface="NimbusRomNo9L"/>
              </a:rPr>
              <a:t>m</a:t>
            </a:r>
            <a:r>
              <a:rPr lang="en-IN" dirty="0" err="1">
                <a:latin typeface="CMR10"/>
              </a:rPr>
              <a:t>+</a:t>
            </a:r>
            <a:r>
              <a:rPr lang="en-IN" i="1" dirty="0" err="1">
                <a:latin typeface="NimbusRomNo9L"/>
              </a:rPr>
              <a:t>i</a:t>
            </a:r>
            <a:r>
              <a:rPr lang="en-IN" dirty="0" err="1">
                <a:latin typeface="CMMI10"/>
              </a:rPr>
              <a:t>,</a:t>
            </a:r>
            <a:r>
              <a:rPr lang="en-IN" i="1" dirty="0" err="1">
                <a:latin typeface="NimbusRomNo9L"/>
              </a:rPr>
              <a:t>n</a:t>
            </a:r>
            <a:r>
              <a:rPr lang="en-IN" dirty="0" err="1">
                <a:latin typeface="CMR10"/>
              </a:rPr>
              <a:t>+</a:t>
            </a:r>
            <a:r>
              <a:rPr lang="en-IN" i="1" dirty="0" err="1">
                <a:latin typeface="NimbusRomNo9L"/>
              </a:rPr>
              <a:t>j</a:t>
            </a:r>
            <a:r>
              <a:rPr lang="en-IN" sz="3200" dirty="0">
                <a:latin typeface="CMR10"/>
              </a:rPr>
              <a:t>) </a:t>
            </a:r>
            <a:endParaRPr lang="en-IN" dirty="0"/>
          </a:p>
        </p:txBody>
      </p:sp>
      <p:sp>
        <p:nvSpPr>
          <p:cNvPr id="55" name="Rectangle 54">
            <a:extLst>
              <a:ext uri="{FF2B5EF4-FFF2-40B4-BE49-F238E27FC236}">
                <a16:creationId xmlns:a16="http://schemas.microsoft.com/office/drawing/2014/main" id="{5D402D84-C1F1-1B4C-9494-89D6FA18DD54}"/>
              </a:ext>
            </a:extLst>
          </p:cNvPr>
          <p:cNvSpPr/>
          <p:nvPr/>
        </p:nvSpPr>
        <p:spPr>
          <a:xfrm>
            <a:off x="5603556" y="184945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6" name="Rectangle 55">
            <a:extLst>
              <a:ext uri="{FF2B5EF4-FFF2-40B4-BE49-F238E27FC236}">
                <a16:creationId xmlns:a16="http://schemas.microsoft.com/office/drawing/2014/main" id="{ED0A52D4-9FE1-A942-A888-5E19545320B9}"/>
              </a:ext>
            </a:extLst>
          </p:cNvPr>
          <p:cNvSpPr/>
          <p:nvPr/>
        </p:nvSpPr>
        <p:spPr>
          <a:xfrm>
            <a:off x="6502716" y="184945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7" name="Rectangle 56">
            <a:extLst>
              <a:ext uri="{FF2B5EF4-FFF2-40B4-BE49-F238E27FC236}">
                <a16:creationId xmlns:a16="http://schemas.microsoft.com/office/drawing/2014/main" id="{E42C16B2-81E9-EF44-B48A-DD23585D62E8}"/>
              </a:ext>
            </a:extLst>
          </p:cNvPr>
          <p:cNvSpPr/>
          <p:nvPr/>
        </p:nvSpPr>
        <p:spPr>
          <a:xfrm>
            <a:off x="7401395" y="184945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8" name="Rectangle 57">
            <a:extLst>
              <a:ext uri="{FF2B5EF4-FFF2-40B4-BE49-F238E27FC236}">
                <a16:creationId xmlns:a16="http://schemas.microsoft.com/office/drawing/2014/main" id="{B20375A2-2B3D-854F-9A36-17549601DDD8}"/>
              </a:ext>
            </a:extLst>
          </p:cNvPr>
          <p:cNvSpPr/>
          <p:nvPr/>
        </p:nvSpPr>
        <p:spPr>
          <a:xfrm>
            <a:off x="5603623" y="274861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9" name="Rectangle 58">
            <a:extLst>
              <a:ext uri="{FF2B5EF4-FFF2-40B4-BE49-F238E27FC236}">
                <a16:creationId xmlns:a16="http://schemas.microsoft.com/office/drawing/2014/main" id="{B3206B89-BA32-A34E-BECC-8F5CA5296F3C}"/>
              </a:ext>
            </a:extLst>
          </p:cNvPr>
          <p:cNvSpPr/>
          <p:nvPr/>
        </p:nvSpPr>
        <p:spPr>
          <a:xfrm>
            <a:off x="6502783" y="274861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F8397CE0-7980-7A40-B71A-869CD9B50EA3}"/>
              </a:ext>
            </a:extLst>
          </p:cNvPr>
          <p:cNvSpPr/>
          <p:nvPr/>
        </p:nvSpPr>
        <p:spPr>
          <a:xfrm>
            <a:off x="7401462" y="2748617"/>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E04EF495-00A9-3F44-B3A1-5B62C107846E}"/>
              </a:ext>
            </a:extLst>
          </p:cNvPr>
          <p:cNvSpPr/>
          <p:nvPr/>
        </p:nvSpPr>
        <p:spPr>
          <a:xfrm>
            <a:off x="5607027" y="3645466"/>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2" name="Rectangle 61">
            <a:extLst>
              <a:ext uri="{FF2B5EF4-FFF2-40B4-BE49-F238E27FC236}">
                <a16:creationId xmlns:a16="http://schemas.microsoft.com/office/drawing/2014/main" id="{CCBC7F5E-E6A5-D34A-9530-3854C99D1C22}"/>
              </a:ext>
            </a:extLst>
          </p:cNvPr>
          <p:cNvSpPr/>
          <p:nvPr/>
        </p:nvSpPr>
        <p:spPr>
          <a:xfrm>
            <a:off x="6506187" y="3645466"/>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3" name="Rectangle 62">
            <a:extLst>
              <a:ext uri="{FF2B5EF4-FFF2-40B4-BE49-F238E27FC236}">
                <a16:creationId xmlns:a16="http://schemas.microsoft.com/office/drawing/2014/main" id="{23DA3AB6-56FA-DA4B-8BDA-FBC4C2DEF42E}"/>
              </a:ext>
            </a:extLst>
          </p:cNvPr>
          <p:cNvSpPr/>
          <p:nvPr/>
        </p:nvSpPr>
        <p:spPr>
          <a:xfrm>
            <a:off x="7404866" y="3645466"/>
            <a:ext cx="899160" cy="899160"/>
          </a:xfrm>
          <a:prstGeom prst="rect">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E4B7C75F-C22F-744F-B1C3-E2F5D9678D4E}"/>
              </a:ext>
            </a:extLst>
          </p:cNvPr>
          <p:cNvSpPr txBox="1"/>
          <p:nvPr/>
        </p:nvSpPr>
        <p:spPr>
          <a:xfrm>
            <a:off x="6510362" y="2712250"/>
            <a:ext cx="807337" cy="369332"/>
          </a:xfrm>
          <a:prstGeom prst="rect">
            <a:avLst/>
          </a:prstGeom>
          <a:noFill/>
        </p:spPr>
        <p:txBody>
          <a:bodyPr wrap="none" rtlCol="0">
            <a:spAutoFit/>
          </a:bodyPr>
          <a:lstStyle/>
          <a:p>
            <a:r>
              <a:rPr lang="en-US" dirty="0"/>
              <a:t>(Filter)</a:t>
            </a:r>
          </a:p>
        </p:txBody>
      </p:sp>
      <p:sp>
        <p:nvSpPr>
          <p:cNvPr id="8" name="TextBox 7">
            <a:extLst>
              <a:ext uri="{FF2B5EF4-FFF2-40B4-BE49-F238E27FC236}">
                <a16:creationId xmlns:a16="http://schemas.microsoft.com/office/drawing/2014/main" id="{6951F6B5-8ACA-B748-96D5-0E095AB148D7}"/>
              </a:ext>
            </a:extLst>
          </p:cNvPr>
          <p:cNvSpPr txBox="1"/>
          <p:nvPr/>
        </p:nvSpPr>
        <p:spPr>
          <a:xfrm>
            <a:off x="9092509" y="2689707"/>
            <a:ext cx="1652504" cy="369332"/>
          </a:xfrm>
          <a:prstGeom prst="rect">
            <a:avLst/>
          </a:prstGeom>
          <a:noFill/>
        </p:spPr>
        <p:txBody>
          <a:bodyPr wrap="none" rtlCol="0">
            <a:spAutoFit/>
          </a:bodyPr>
          <a:lstStyle/>
          <a:p>
            <a:r>
              <a:rPr lang="en-US" dirty="0"/>
              <a:t>(Output matrix)</a:t>
            </a:r>
          </a:p>
        </p:txBody>
      </p:sp>
      <p:sp>
        <p:nvSpPr>
          <p:cNvPr id="9" name="TextBox 8">
            <a:extLst>
              <a:ext uri="{FF2B5EF4-FFF2-40B4-BE49-F238E27FC236}">
                <a16:creationId xmlns:a16="http://schemas.microsoft.com/office/drawing/2014/main" id="{2A50F52D-817C-2E40-A29C-9301F28CD53B}"/>
              </a:ext>
            </a:extLst>
          </p:cNvPr>
          <p:cNvSpPr txBox="1"/>
          <p:nvPr/>
        </p:nvSpPr>
        <p:spPr>
          <a:xfrm>
            <a:off x="2656861" y="3538915"/>
            <a:ext cx="904415" cy="492443"/>
          </a:xfrm>
          <a:prstGeom prst="rect">
            <a:avLst/>
          </a:prstGeom>
          <a:noFill/>
        </p:spPr>
        <p:txBody>
          <a:bodyPr wrap="none" rtlCol="0">
            <a:spAutoFit/>
          </a:bodyPr>
          <a:lstStyle/>
          <a:p>
            <a:r>
              <a:rPr lang="en-US" sz="2600" dirty="0"/>
              <a:t>Input</a:t>
            </a:r>
          </a:p>
        </p:txBody>
      </p:sp>
      <p:sp>
        <p:nvSpPr>
          <p:cNvPr id="66" name="Left Arrow 65">
            <a:hlinkClick r:id="rId3" action="ppaction://hlinksldjump"/>
            <a:extLst>
              <a:ext uri="{FF2B5EF4-FFF2-40B4-BE49-F238E27FC236}">
                <a16:creationId xmlns:a16="http://schemas.microsoft.com/office/drawing/2014/main" id="{4281568B-9BF4-0B47-9269-661107F4BCE0}"/>
              </a:ext>
            </a:extLst>
          </p:cNvPr>
          <p:cNvSpPr/>
          <p:nvPr/>
        </p:nvSpPr>
        <p:spPr>
          <a:xfrm>
            <a:off x="0" y="-16780"/>
            <a:ext cx="1210856" cy="4462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94235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17 0.00348 L -0.00065 0.26366 " pathEditMode="relative" rAng="0" ptsTypes="AA">
                                      <p:cBhvr>
                                        <p:cTn id="6" dur="2000" fill="hold"/>
                                        <p:tgtEl>
                                          <p:spTgt spid="5"/>
                                        </p:tgtEl>
                                        <p:attrNameLst>
                                          <p:attrName>ppt_x</p:attrName>
                                          <p:attrName>ppt_y</p:attrName>
                                        </p:attrNameLst>
                                      </p:cBhvr>
                                      <p:rCtr x="52" y="13009"/>
                                    </p:animMotion>
                                  </p:childTnLst>
                                </p:cTn>
                              </p:par>
                              <p:par>
                                <p:cTn id="7" presetID="0" presetClass="path" presetSubtype="0" accel="50000" decel="50000" fill="hold" grpId="0" nodeType="withEffect">
                                  <p:stCondLst>
                                    <p:cond delay="0"/>
                                  </p:stCondLst>
                                  <p:childTnLst>
                                    <p:animMotion origin="layout" path="M -1.66667E-6 -1.48148E-6 L 0.00573 0.26505 " pathEditMode="relative" rAng="0" ptsTypes="AA">
                                      <p:cBhvr>
                                        <p:cTn id="8" dur="2000" fill="hold"/>
                                        <p:tgtEl>
                                          <p:spTgt spid="8"/>
                                        </p:tgtEl>
                                        <p:attrNameLst>
                                          <p:attrName>ppt_x</p:attrName>
                                          <p:attrName>ppt_y</p:attrName>
                                        </p:attrNameLst>
                                      </p:cBhvr>
                                      <p:rCtr x="286" y="13241"/>
                                    </p:animMotion>
                                  </p:childTnLst>
                                </p:cTn>
                              </p:par>
                              <p:par>
                                <p:cTn id="9" presetID="10" presetClass="exit" presetSubtype="0" fill="hold" grpId="0" nodeType="with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par>
                          <p:cTn id="12" fill="hold">
                            <p:stCondLst>
                              <p:cond delay="2000"/>
                            </p:stCondLst>
                            <p:childTnLst>
                              <p:par>
                                <p:cTn id="13" presetID="1" presetClass="entr" presetSubtype="0" fill="hold" grpId="1" nodeType="after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par>
                          <p:cTn id="15" fill="hold">
                            <p:stCondLst>
                              <p:cond delay="2000"/>
                            </p:stCondLst>
                            <p:childTnLst>
                              <p:par>
                                <p:cTn id="16" presetID="0" presetClass="path" presetSubtype="0" accel="50000" decel="50000" fill="hold" grpId="0" nodeType="afterEffect">
                                  <p:stCondLst>
                                    <p:cond delay="0"/>
                                  </p:stCondLst>
                                  <p:childTnLst>
                                    <p:animMotion origin="layout" path="M 1.875E-6 -0.00046 L 0.07513 0.00047 " pathEditMode="relative" rAng="0" ptsTypes="AA">
                                      <p:cBhvr>
                                        <p:cTn id="17" dur="2000" fill="hold"/>
                                        <p:tgtEl>
                                          <p:spTgt spid="41"/>
                                        </p:tgtEl>
                                        <p:attrNameLst>
                                          <p:attrName>ppt_x</p:attrName>
                                          <p:attrName>ppt_y</p:attrName>
                                        </p:attrNameLst>
                                      </p:cBhvr>
                                      <p:rCtr x="3750" y="46"/>
                                    </p:animMotion>
                                  </p:childTnLst>
                                  <p:subTnLst>
                                    <p:set>
                                      <p:cBhvr override="childStyle">
                                        <p:cTn dur="1" fill="hold" display="0" masterRel="sameClick" afterEffect="1">
                                          <p:stCondLst>
                                            <p:cond evt="end" delay="0">
                                              <p:tn val="16"/>
                                            </p:cond>
                                          </p:stCondLst>
                                        </p:cTn>
                                        <p:tgtEl>
                                          <p:spTgt spid="41"/>
                                        </p:tgtEl>
                                        <p:attrNameLst>
                                          <p:attrName>style.visibility</p:attrName>
                                        </p:attrNameLst>
                                      </p:cBhvr>
                                      <p:to>
                                        <p:strVal val="hidden"/>
                                      </p:to>
                                    </p:set>
                                  </p:subTnLst>
                                </p:cTn>
                              </p:par>
                              <p:par>
                                <p:cTn id="18" presetID="1"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childTnLst>
                                </p:cTn>
                              </p:par>
                              <p:par>
                                <p:cTn id="20" presetID="0" presetClass="path" presetSubtype="0" accel="50000" decel="50000" fill="hold" grpId="0" nodeType="withEffect">
                                  <p:stCondLst>
                                    <p:cond delay="0"/>
                                  </p:stCondLst>
                                  <p:childTnLst>
                                    <p:animMotion origin="layout" path="M 4.58333E-6 -3.7037E-7 L 0.07369 -3.7037E-7 " pathEditMode="relative" rAng="0" ptsTypes="AA">
                                      <p:cBhvr>
                                        <p:cTn id="21" dur="2000" fill="hold"/>
                                        <p:tgtEl>
                                          <p:spTgt spid="45"/>
                                        </p:tgtEl>
                                        <p:attrNameLst>
                                          <p:attrName>ppt_x</p:attrName>
                                          <p:attrName>ppt_y</p:attrName>
                                        </p:attrNameLst>
                                      </p:cBhvr>
                                      <p:rCtr x="3685" y="0"/>
                                    </p:animMotion>
                                  </p:childTnLst>
                                  <p:subTnLst>
                                    <p:set>
                                      <p:cBhvr override="childStyle">
                                        <p:cTn dur="1" fill="hold" display="0" masterRel="sameClick" afterEffect="1">
                                          <p:stCondLst>
                                            <p:cond evt="end" delay="0">
                                              <p:tn val="20"/>
                                            </p:cond>
                                          </p:stCondLst>
                                        </p:cTn>
                                        <p:tgtEl>
                                          <p:spTgt spid="45"/>
                                        </p:tgtEl>
                                        <p:attrNameLst>
                                          <p:attrName>style.visibility</p:attrName>
                                        </p:attrNameLst>
                                      </p:cBhvr>
                                      <p:to>
                                        <p:strVal val="hidden"/>
                                      </p:to>
                                    </p:set>
                                  </p:subTnLst>
                                </p:cTn>
                              </p:par>
                              <p:par>
                                <p:cTn id="22" presetID="1" presetClass="entr" presetSubtype="0" fill="hold" nodeType="withEffect">
                                  <p:stCondLst>
                                    <p:cond delay="0"/>
                                  </p:stCondLst>
                                  <p:childTnLst>
                                    <p:set>
                                      <p:cBhvr>
                                        <p:cTn id="23" dur="1" fill="hold">
                                          <p:stCondLst>
                                            <p:cond delay="0"/>
                                          </p:stCondLst>
                                        </p:cTn>
                                        <p:tgtEl>
                                          <p:spTgt spid="359">
                                            <p:txEl>
                                              <p:pRg st="0" end="0"/>
                                            </p:txEl>
                                          </p:spTgt>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grpId="1" nodeType="after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par>
                          <p:cTn id="27" fill="hold">
                            <p:stCondLst>
                              <p:cond delay="4000"/>
                            </p:stCondLst>
                            <p:childTnLst>
                              <p:par>
                                <p:cTn id="28" presetID="0" presetClass="path" presetSubtype="0" accel="50000" decel="50000" fill="hold" grpId="0" nodeType="afterEffect">
                                  <p:stCondLst>
                                    <p:cond delay="0"/>
                                  </p:stCondLst>
                                  <p:childTnLst>
                                    <p:animMotion origin="layout" path="M 1.66667E-6 -0.00046 L 0.0737 -0.00046 " pathEditMode="relative" rAng="0" ptsTypes="AA">
                                      <p:cBhvr>
                                        <p:cTn id="29" dur="2000" fill="hold"/>
                                        <p:tgtEl>
                                          <p:spTgt spid="42"/>
                                        </p:tgtEl>
                                        <p:attrNameLst>
                                          <p:attrName>ppt_x</p:attrName>
                                          <p:attrName>ppt_y</p:attrName>
                                        </p:attrNameLst>
                                      </p:cBhvr>
                                      <p:rCtr x="3685" y="0"/>
                                    </p:animMotion>
                                  </p:childTnLst>
                                  <p:subTnLst>
                                    <p:set>
                                      <p:cBhvr override="childStyle">
                                        <p:cTn dur="1" fill="hold" display="0" masterRel="sameClick" afterEffect="1">
                                          <p:stCondLst>
                                            <p:cond evt="end" delay="0">
                                              <p:tn val="28"/>
                                            </p:cond>
                                          </p:stCondLst>
                                        </p:cTn>
                                        <p:tgtEl>
                                          <p:spTgt spid="42"/>
                                        </p:tgtEl>
                                        <p:attrNameLst>
                                          <p:attrName>style.visibility</p:attrName>
                                        </p:attrNameLst>
                                      </p:cBhvr>
                                      <p:to>
                                        <p:strVal val="hidden"/>
                                      </p:to>
                                    </p:set>
                                  </p:subTnLst>
                                </p:cTn>
                              </p:par>
                              <p:par>
                                <p:cTn id="30" presetID="3" presetClass="entr" presetSubtype="10" fill="hold" nodeType="withEffect">
                                  <p:stCondLst>
                                    <p:cond delay="0"/>
                                  </p:stCondLst>
                                  <p:childTnLst>
                                    <p:set>
                                      <p:cBhvr>
                                        <p:cTn id="31" dur="1" fill="hold">
                                          <p:stCondLst>
                                            <p:cond delay="0"/>
                                          </p:stCondLst>
                                        </p:cTn>
                                        <p:tgtEl>
                                          <p:spTgt spid="360">
                                            <p:txEl>
                                              <p:pRg st="0" end="0"/>
                                            </p:txEl>
                                          </p:spTgt>
                                        </p:tgtEl>
                                        <p:attrNameLst>
                                          <p:attrName>style.visibility</p:attrName>
                                        </p:attrNameLst>
                                      </p:cBhvr>
                                      <p:to>
                                        <p:strVal val="visible"/>
                                      </p:to>
                                    </p:set>
                                    <p:animEffect transition="in" filter="blinds(horizontal)">
                                      <p:cBhvr>
                                        <p:cTn id="32" dur="500"/>
                                        <p:tgtEl>
                                          <p:spTgt spid="360">
                                            <p:txEl>
                                              <p:pRg st="0" end="0"/>
                                            </p:txEl>
                                          </p:spTgt>
                                        </p:tgtEl>
                                      </p:cBhvr>
                                    </p:animEffect>
                                  </p:childTnLst>
                                </p:cTn>
                              </p:par>
                              <p:par>
                                <p:cTn id="33" presetID="1"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0" presetClass="path" presetSubtype="0" accel="50000" decel="50000" fill="hold" grpId="0" nodeType="withEffect">
                                  <p:stCondLst>
                                    <p:cond delay="0"/>
                                  </p:stCondLst>
                                  <p:childTnLst>
                                    <p:animMotion origin="layout" path="M -3.95833E-6 3.7037E-6 L 0.0737 3.7037E-6 " pathEditMode="relative" rAng="0" ptsTypes="AA">
                                      <p:cBhvr>
                                        <p:cTn id="36" dur="2000" fill="hold"/>
                                        <p:tgtEl>
                                          <p:spTgt spid="46"/>
                                        </p:tgtEl>
                                        <p:attrNameLst>
                                          <p:attrName>ppt_x</p:attrName>
                                          <p:attrName>ppt_y</p:attrName>
                                        </p:attrNameLst>
                                      </p:cBhvr>
                                      <p:rCtr x="3685" y="0"/>
                                    </p:animMotion>
                                  </p:childTnLst>
                                  <p:subTnLst>
                                    <p:set>
                                      <p:cBhvr override="childStyle">
                                        <p:cTn dur="1" fill="hold" display="0" masterRel="sameClick" afterEffect="1">
                                          <p:stCondLst>
                                            <p:cond evt="end" delay="0">
                                              <p:tn val="35"/>
                                            </p:cond>
                                          </p:stCondLst>
                                        </p:cTn>
                                        <p:tgtEl>
                                          <p:spTgt spid="46"/>
                                        </p:tgtEl>
                                        <p:attrNameLst>
                                          <p:attrName>style.visibility</p:attrName>
                                        </p:attrNameLst>
                                      </p:cBhvr>
                                      <p:to>
                                        <p:strVal val="hidden"/>
                                      </p:to>
                                    </p:set>
                                  </p:subTnLst>
                                </p:cTn>
                              </p:par>
                            </p:childTnLst>
                          </p:cTn>
                        </p:par>
                        <p:par>
                          <p:cTn id="37" fill="hold">
                            <p:stCondLst>
                              <p:cond delay="6000"/>
                            </p:stCondLst>
                            <p:childTnLst>
                              <p:par>
                                <p:cTn id="38" presetID="1" presetClass="entr" presetSubtype="0" fill="hold" grpId="1" nodeType="after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childTnLst>
                          </p:cTn>
                        </p:par>
                        <p:par>
                          <p:cTn id="40" fill="hold">
                            <p:stCondLst>
                              <p:cond delay="6000"/>
                            </p:stCondLst>
                            <p:childTnLst>
                              <p:par>
                                <p:cTn id="41" presetID="0" presetClass="path" presetSubtype="0" accel="50000" decel="50000" fill="hold" grpId="0" nodeType="afterEffect">
                                  <p:stCondLst>
                                    <p:cond delay="0"/>
                                  </p:stCondLst>
                                  <p:childTnLst>
                                    <p:animMotion origin="layout" path="M 8.33333E-7 -0.00046 L 0.07526 0.00047 " pathEditMode="relative" rAng="0" ptsTypes="AA">
                                      <p:cBhvr>
                                        <p:cTn id="42" dur="2000" fill="hold"/>
                                        <p:tgtEl>
                                          <p:spTgt spid="49"/>
                                        </p:tgtEl>
                                        <p:attrNameLst>
                                          <p:attrName>ppt_x</p:attrName>
                                          <p:attrName>ppt_y</p:attrName>
                                        </p:attrNameLst>
                                      </p:cBhvr>
                                      <p:rCtr x="3763" y="46"/>
                                    </p:animMotion>
                                  </p:childTnLst>
                                  <p:subTnLst>
                                    <p:set>
                                      <p:cBhvr override="childStyle">
                                        <p:cTn dur="1" fill="hold" display="0" masterRel="sameClick" afterEffect="1">
                                          <p:stCondLst>
                                            <p:cond evt="end" delay="0">
                                              <p:tn val="41"/>
                                            </p:cond>
                                          </p:stCondLst>
                                        </p:cTn>
                                        <p:tgtEl>
                                          <p:spTgt spid="49"/>
                                        </p:tgtEl>
                                        <p:attrNameLst>
                                          <p:attrName>style.visibility</p:attrName>
                                        </p:attrNameLst>
                                      </p:cBhvr>
                                      <p:to>
                                        <p:strVal val="hidden"/>
                                      </p:to>
                                    </p:set>
                                  </p:subTnLst>
                                </p:cTn>
                              </p:par>
                              <p:par>
                                <p:cTn id="43" presetID="3" presetClass="entr" presetSubtype="10" fill="hold" grpId="0" nodeType="withEffect">
                                  <p:stCondLst>
                                    <p:cond delay="0"/>
                                  </p:stCondLst>
                                  <p:childTnLst>
                                    <p:set>
                                      <p:cBhvr>
                                        <p:cTn id="44" dur="1" fill="hold">
                                          <p:stCondLst>
                                            <p:cond delay="0"/>
                                          </p:stCondLst>
                                        </p:cTn>
                                        <p:tgtEl>
                                          <p:spTgt spid="361">
                                            <p:txEl>
                                              <p:charRg st="4294967295" end="4294967295"/>
                                            </p:txEl>
                                          </p:spTgt>
                                        </p:tgtEl>
                                        <p:attrNameLst>
                                          <p:attrName>style.visibility</p:attrName>
                                        </p:attrNameLst>
                                      </p:cBhvr>
                                      <p:to>
                                        <p:strVal val="visible"/>
                                      </p:to>
                                    </p:set>
                                    <p:animEffect transition="in" filter="blinds(horizontal)">
                                      <p:cBhvr>
                                        <p:cTn id="45" dur="500"/>
                                        <p:tgtEl>
                                          <p:spTgt spid="361">
                                            <p:txEl>
                                              <p:charRg st="4294967295" end="4294967295"/>
                                            </p:txEl>
                                          </p:spTgt>
                                        </p:tgtEl>
                                      </p:cBhvr>
                                    </p:animEffect>
                                  </p:childTnLst>
                                </p:cTn>
                              </p:par>
                              <p:par>
                                <p:cTn id="46" presetID="1" presetClass="entr" presetSubtype="0" fill="hold" grpId="1" nodeType="withEffect">
                                  <p:stCondLst>
                                    <p:cond delay="0"/>
                                  </p:stCondLst>
                                  <p:childTnLst>
                                    <p:set>
                                      <p:cBhvr>
                                        <p:cTn id="47" dur="1" fill="hold">
                                          <p:stCondLst>
                                            <p:cond delay="0"/>
                                          </p:stCondLst>
                                        </p:cTn>
                                        <p:tgtEl>
                                          <p:spTgt spid="51"/>
                                        </p:tgtEl>
                                        <p:attrNameLst>
                                          <p:attrName>style.visibility</p:attrName>
                                        </p:attrNameLst>
                                      </p:cBhvr>
                                      <p:to>
                                        <p:strVal val="visible"/>
                                      </p:to>
                                    </p:set>
                                  </p:childTnLst>
                                </p:cTn>
                              </p:par>
                              <p:par>
                                <p:cTn id="48" presetID="0" presetClass="path" presetSubtype="0" accel="50000" decel="50000" fill="hold" grpId="0" nodeType="withEffect">
                                  <p:stCondLst>
                                    <p:cond delay="0"/>
                                  </p:stCondLst>
                                  <p:childTnLst>
                                    <p:animMotion origin="layout" path="M 3.95833E-6 -3.7037E-7 L 0.07369 -3.7037E-7 " pathEditMode="relative" rAng="0" ptsTypes="AA">
                                      <p:cBhvr>
                                        <p:cTn id="49" dur="2000" fill="hold"/>
                                        <p:tgtEl>
                                          <p:spTgt spid="51"/>
                                        </p:tgtEl>
                                        <p:attrNameLst>
                                          <p:attrName>ppt_x</p:attrName>
                                          <p:attrName>ppt_y</p:attrName>
                                        </p:attrNameLst>
                                      </p:cBhvr>
                                      <p:rCtr x="3685" y="0"/>
                                    </p:animMotion>
                                  </p:childTnLst>
                                  <p:subTnLst>
                                    <p:set>
                                      <p:cBhvr override="childStyle">
                                        <p:cTn dur="1" fill="hold" display="0" masterRel="sameClick" afterEffect="1">
                                          <p:stCondLst>
                                            <p:cond evt="end" delay="0">
                                              <p:tn val="48"/>
                                            </p:cond>
                                          </p:stCondLst>
                                        </p:cTn>
                                        <p:tgtEl>
                                          <p:spTgt spid="51"/>
                                        </p:tgtEl>
                                        <p:attrNameLst>
                                          <p:attrName>style.visibility</p:attrName>
                                        </p:attrNameLst>
                                      </p:cBhvr>
                                      <p:to>
                                        <p:strVal val="hidden"/>
                                      </p:to>
                                    </p:set>
                                  </p:subTnLst>
                                </p:cTn>
                              </p:par>
                              <p:par>
                                <p:cTn id="50" presetID="3" presetClass="entr" presetSubtype="10" fill="hold" nodeType="withEffect">
                                  <p:stCondLst>
                                    <p:cond delay="0"/>
                                  </p:stCondLst>
                                  <p:childTnLst>
                                    <p:set>
                                      <p:cBhvr>
                                        <p:cTn id="51" dur="1" fill="hold">
                                          <p:stCondLst>
                                            <p:cond delay="0"/>
                                          </p:stCondLst>
                                        </p:cTn>
                                        <p:tgtEl>
                                          <p:spTgt spid="362">
                                            <p:txEl>
                                              <p:pRg st="0" end="0"/>
                                            </p:txEl>
                                          </p:spTgt>
                                        </p:tgtEl>
                                        <p:attrNameLst>
                                          <p:attrName>style.visibility</p:attrName>
                                        </p:attrNameLst>
                                      </p:cBhvr>
                                      <p:to>
                                        <p:strVal val="visible"/>
                                      </p:to>
                                    </p:set>
                                    <p:animEffect transition="in" filter="blinds(horizontal)">
                                      <p:cBhvr>
                                        <p:cTn id="52" dur="500"/>
                                        <p:tgtEl>
                                          <p:spTgt spid="362">
                                            <p:txEl>
                                              <p:pRg st="0" end="0"/>
                                            </p:txEl>
                                          </p:spTgt>
                                        </p:tgtEl>
                                      </p:cBhvr>
                                    </p:animEffect>
                                  </p:childTnLst>
                                </p:cTn>
                              </p:par>
                            </p:childTnLst>
                          </p:cTn>
                        </p:par>
                        <p:par>
                          <p:cTn id="53" fill="hold">
                            <p:stCondLst>
                              <p:cond delay="8000"/>
                            </p:stCondLst>
                            <p:childTnLst>
                              <p:par>
                                <p:cTn id="54" presetID="1" presetClass="entr" presetSubtype="0" fill="hold" grpId="1" nodeType="afterEffect">
                                  <p:stCondLst>
                                    <p:cond delay="0"/>
                                  </p:stCondLst>
                                  <p:childTnLst>
                                    <p:set>
                                      <p:cBhvr>
                                        <p:cTn id="55" dur="1" fill="hold">
                                          <p:stCondLst>
                                            <p:cond delay="0"/>
                                          </p:stCondLst>
                                        </p:cTn>
                                        <p:tgtEl>
                                          <p:spTgt spid="50"/>
                                        </p:tgtEl>
                                        <p:attrNameLst>
                                          <p:attrName>style.visibility</p:attrName>
                                        </p:attrNameLst>
                                      </p:cBhvr>
                                      <p:to>
                                        <p:strVal val="visible"/>
                                      </p:to>
                                    </p:set>
                                  </p:childTnLst>
                                </p:cTn>
                              </p:par>
                            </p:childTnLst>
                          </p:cTn>
                        </p:par>
                        <p:par>
                          <p:cTn id="56" fill="hold">
                            <p:stCondLst>
                              <p:cond delay="8000"/>
                            </p:stCondLst>
                            <p:childTnLst>
                              <p:par>
                                <p:cTn id="57" presetID="0" presetClass="path" presetSubtype="0" accel="50000" decel="50000" fill="hold" grpId="0" nodeType="afterEffect">
                                  <p:stCondLst>
                                    <p:cond delay="0"/>
                                  </p:stCondLst>
                                  <p:childTnLst>
                                    <p:animMotion origin="layout" path="M 4.16667E-7 -0.00046 L 0.0737 -0.00046 " pathEditMode="relative" rAng="0" ptsTypes="AA">
                                      <p:cBhvr>
                                        <p:cTn id="58" dur="2000" fill="hold"/>
                                        <p:tgtEl>
                                          <p:spTgt spid="50"/>
                                        </p:tgtEl>
                                        <p:attrNameLst>
                                          <p:attrName>ppt_x</p:attrName>
                                          <p:attrName>ppt_y</p:attrName>
                                        </p:attrNameLst>
                                      </p:cBhvr>
                                      <p:rCtr x="3685" y="0"/>
                                    </p:animMotion>
                                  </p:childTnLst>
                                  <p:subTnLst>
                                    <p:set>
                                      <p:cBhvr override="childStyle">
                                        <p:cTn dur="1" fill="hold" display="0" masterRel="sameClick" afterEffect="1">
                                          <p:stCondLst>
                                            <p:cond evt="end" delay="0">
                                              <p:tn val="57"/>
                                            </p:cond>
                                          </p:stCondLst>
                                        </p:cTn>
                                        <p:tgtEl>
                                          <p:spTgt spid="50"/>
                                        </p:tgtEl>
                                        <p:attrNameLst>
                                          <p:attrName>style.visibility</p:attrName>
                                        </p:attrNameLst>
                                      </p:cBhvr>
                                      <p:to>
                                        <p:strVal val="hidden"/>
                                      </p:to>
                                    </p:set>
                                  </p:subTnLst>
                                </p:cTn>
                              </p:par>
                              <p:par>
                                <p:cTn id="59" presetID="3" presetClass="entr" presetSubtype="10" fill="hold" nodeType="withEffect">
                                  <p:stCondLst>
                                    <p:cond delay="0"/>
                                  </p:stCondLst>
                                  <p:childTnLst>
                                    <p:set>
                                      <p:cBhvr>
                                        <p:cTn id="60" dur="1" fill="hold">
                                          <p:stCondLst>
                                            <p:cond delay="0"/>
                                          </p:stCondLst>
                                        </p:cTn>
                                        <p:tgtEl>
                                          <p:spTgt spid="363">
                                            <p:txEl>
                                              <p:pRg st="0" end="0"/>
                                            </p:txEl>
                                          </p:spTgt>
                                        </p:tgtEl>
                                        <p:attrNameLst>
                                          <p:attrName>style.visibility</p:attrName>
                                        </p:attrNameLst>
                                      </p:cBhvr>
                                      <p:to>
                                        <p:strVal val="visible"/>
                                      </p:to>
                                    </p:set>
                                    <p:animEffect transition="in" filter="blinds(horizontal)">
                                      <p:cBhvr>
                                        <p:cTn id="61" dur="500"/>
                                        <p:tgtEl>
                                          <p:spTgt spid="363">
                                            <p:txEl>
                                              <p:pRg st="0" end="0"/>
                                            </p:txEl>
                                          </p:spTgt>
                                        </p:tgtEl>
                                      </p:cBhvr>
                                    </p:animEffect>
                                  </p:childTnLst>
                                </p:cTn>
                              </p:par>
                              <p:par>
                                <p:cTn id="62" presetID="1" presetClass="entr" presetSubtype="0" fill="hold" grpId="1" nodeType="withEffect">
                                  <p:stCondLst>
                                    <p:cond delay="0"/>
                                  </p:stCondLst>
                                  <p:childTnLst>
                                    <p:set>
                                      <p:cBhvr>
                                        <p:cTn id="63" dur="1" fill="hold">
                                          <p:stCondLst>
                                            <p:cond delay="0"/>
                                          </p:stCondLst>
                                        </p:cTn>
                                        <p:tgtEl>
                                          <p:spTgt spid="52"/>
                                        </p:tgtEl>
                                        <p:attrNameLst>
                                          <p:attrName>style.visibility</p:attrName>
                                        </p:attrNameLst>
                                      </p:cBhvr>
                                      <p:to>
                                        <p:strVal val="visible"/>
                                      </p:to>
                                    </p:set>
                                  </p:childTnLst>
                                </p:cTn>
                              </p:par>
                              <p:par>
                                <p:cTn id="64" presetID="0" presetClass="path" presetSubtype="0" accel="50000" decel="50000" fill="hold" grpId="0" nodeType="withEffect">
                                  <p:stCondLst>
                                    <p:cond delay="0"/>
                                  </p:stCondLst>
                                  <p:childTnLst>
                                    <p:animMotion origin="layout" path="M -4.375E-6 -1.85185E-6 L 0.0737 -1.85185E-6 " pathEditMode="relative" rAng="0" ptsTypes="AA">
                                      <p:cBhvr>
                                        <p:cTn id="65" dur="2000" fill="hold"/>
                                        <p:tgtEl>
                                          <p:spTgt spid="52"/>
                                        </p:tgtEl>
                                        <p:attrNameLst>
                                          <p:attrName>ppt_x</p:attrName>
                                          <p:attrName>ppt_y</p:attrName>
                                        </p:attrNameLst>
                                      </p:cBhvr>
                                      <p:rCtr x="3685" y="0"/>
                                    </p:animMotion>
                                  </p:childTnLst>
                                  <p:subTnLst>
                                    <p:set>
                                      <p:cBhvr override="childStyle">
                                        <p:cTn dur="1" fill="hold" display="0" masterRel="sameClick" afterEffect="1">
                                          <p:stCondLst>
                                            <p:cond evt="end" delay="0">
                                              <p:tn val="64"/>
                                            </p:cond>
                                          </p:stCondLst>
                                        </p:cTn>
                                        <p:tgtEl>
                                          <p:spTgt spid="52"/>
                                        </p:tgtEl>
                                        <p:attrNameLst>
                                          <p:attrName>style.visibility</p:attrName>
                                        </p:attrNameLst>
                                      </p:cBhvr>
                                      <p:to>
                                        <p:strVal val="hidden"/>
                                      </p:to>
                                    </p:set>
                                  </p:subTnLst>
                                </p:cTn>
                              </p:par>
                            </p:childTnLst>
                          </p:cTn>
                        </p:par>
                        <p:par>
                          <p:cTn id="66" fill="hold">
                            <p:stCondLst>
                              <p:cond delay="10000"/>
                            </p:stCondLst>
                            <p:childTnLst>
                              <p:par>
                                <p:cTn id="67" presetID="1" presetClass="entr" presetSubtype="0" fill="hold" grpId="1" nodeType="after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par>
                          <p:cTn id="69" fill="hold">
                            <p:stCondLst>
                              <p:cond delay="10000"/>
                            </p:stCondLst>
                            <p:childTnLst>
                              <p:par>
                                <p:cTn id="70" presetID="0" presetClass="path" presetSubtype="0" accel="50000" decel="50000" fill="hold" grpId="0" nodeType="afterEffect">
                                  <p:stCondLst>
                                    <p:cond delay="0"/>
                                  </p:stCondLst>
                                  <p:childTnLst>
                                    <p:animMotion origin="layout" path="M 1.875E-6 -0.00047 L 0.07513 0.00046 " pathEditMode="relative" rAng="0" ptsTypes="AA">
                                      <p:cBhvr>
                                        <p:cTn id="71" dur="2000" fill="hold"/>
                                        <p:tgtEl>
                                          <p:spTgt spid="43"/>
                                        </p:tgtEl>
                                        <p:attrNameLst>
                                          <p:attrName>ppt_x</p:attrName>
                                          <p:attrName>ppt_y</p:attrName>
                                        </p:attrNameLst>
                                      </p:cBhvr>
                                      <p:rCtr x="3750" y="46"/>
                                    </p:animMotion>
                                  </p:childTnLst>
                                  <p:subTnLst>
                                    <p:set>
                                      <p:cBhvr override="childStyle">
                                        <p:cTn dur="1" fill="hold" display="0" masterRel="sameClick" afterEffect="1">
                                          <p:stCondLst>
                                            <p:cond evt="end" delay="0">
                                              <p:tn val="70"/>
                                            </p:cond>
                                          </p:stCondLst>
                                        </p:cTn>
                                        <p:tgtEl>
                                          <p:spTgt spid="43"/>
                                        </p:tgtEl>
                                        <p:attrNameLst>
                                          <p:attrName>style.visibility</p:attrName>
                                        </p:attrNameLst>
                                      </p:cBhvr>
                                      <p:to>
                                        <p:strVal val="hidden"/>
                                      </p:to>
                                    </p:set>
                                  </p:subTnLst>
                                </p:cTn>
                              </p:par>
                              <p:par>
                                <p:cTn id="72" presetID="3" presetClass="entr" presetSubtype="10" fill="hold" grpId="0" nodeType="withEffect">
                                  <p:stCondLst>
                                    <p:cond delay="0"/>
                                  </p:stCondLst>
                                  <p:childTnLst>
                                    <p:set>
                                      <p:cBhvr>
                                        <p:cTn id="73" dur="1" fill="hold">
                                          <p:stCondLst>
                                            <p:cond delay="0"/>
                                          </p:stCondLst>
                                        </p:cTn>
                                        <p:tgtEl>
                                          <p:spTgt spid="364">
                                            <p:txEl>
                                              <p:charRg st="4294967295" end="4294967295"/>
                                            </p:txEl>
                                          </p:spTgt>
                                        </p:tgtEl>
                                        <p:attrNameLst>
                                          <p:attrName>style.visibility</p:attrName>
                                        </p:attrNameLst>
                                      </p:cBhvr>
                                      <p:to>
                                        <p:strVal val="visible"/>
                                      </p:to>
                                    </p:set>
                                    <p:animEffect transition="in" filter="blinds(horizontal)">
                                      <p:cBhvr>
                                        <p:cTn id="74" dur="500"/>
                                        <p:tgtEl>
                                          <p:spTgt spid="364">
                                            <p:txEl>
                                              <p:charRg st="4294967295" end="4294967295"/>
                                            </p:txEl>
                                          </p:spTgt>
                                        </p:tgtEl>
                                      </p:cBhvr>
                                    </p:animEffect>
                                  </p:childTnLst>
                                </p:cTn>
                              </p:par>
                              <p:par>
                                <p:cTn id="75" presetID="3" presetClass="entr" presetSubtype="10" fill="hold" nodeType="withEffect">
                                  <p:stCondLst>
                                    <p:cond delay="0"/>
                                  </p:stCondLst>
                                  <p:childTnLst>
                                    <p:set>
                                      <p:cBhvr>
                                        <p:cTn id="76" dur="1" fill="hold">
                                          <p:stCondLst>
                                            <p:cond delay="0"/>
                                          </p:stCondLst>
                                        </p:cTn>
                                        <p:tgtEl>
                                          <p:spTgt spid="365">
                                            <p:txEl>
                                              <p:pRg st="0" end="0"/>
                                            </p:txEl>
                                          </p:spTgt>
                                        </p:tgtEl>
                                        <p:attrNameLst>
                                          <p:attrName>style.visibility</p:attrName>
                                        </p:attrNameLst>
                                      </p:cBhvr>
                                      <p:to>
                                        <p:strVal val="visible"/>
                                      </p:to>
                                    </p:set>
                                    <p:animEffect transition="in" filter="blinds(horizontal)">
                                      <p:cBhvr>
                                        <p:cTn id="77" dur="500"/>
                                        <p:tgtEl>
                                          <p:spTgt spid="365">
                                            <p:txEl>
                                              <p:pRg st="0" end="0"/>
                                            </p:txEl>
                                          </p:spTgt>
                                        </p:tgtEl>
                                      </p:cBhvr>
                                    </p:animEffect>
                                  </p:childTnLst>
                                </p:cTn>
                              </p:par>
                              <p:par>
                                <p:cTn id="78" presetID="1" presetClass="entr" presetSubtype="0" fill="hold" grpId="1" nodeType="with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par>
                                <p:cTn id="80" presetID="0" presetClass="path" presetSubtype="0" accel="50000" decel="50000" fill="hold" grpId="0" nodeType="withEffect">
                                  <p:stCondLst>
                                    <p:cond delay="0"/>
                                  </p:stCondLst>
                                  <p:childTnLst>
                                    <p:animMotion origin="layout" path="M 4.375E-6 2.59259E-6 L 0.07369 2.59259E-6 " pathEditMode="relative" rAng="0" ptsTypes="AA">
                                      <p:cBhvr>
                                        <p:cTn id="81" dur="2000" fill="hold"/>
                                        <p:tgtEl>
                                          <p:spTgt spid="47"/>
                                        </p:tgtEl>
                                        <p:attrNameLst>
                                          <p:attrName>ppt_x</p:attrName>
                                          <p:attrName>ppt_y</p:attrName>
                                        </p:attrNameLst>
                                      </p:cBhvr>
                                      <p:rCtr x="3685" y="0"/>
                                    </p:animMotion>
                                  </p:childTnLst>
                                  <p:subTnLst>
                                    <p:set>
                                      <p:cBhvr override="childStyle">
                                        <p:cTn dur="1" fill="hold" display="0" masterRel="sameClick" afterEffect="1">
                                          <p:stCondLst>
                                            <p:cond evt="end" delay="0">
                                              <p:tn val="80"/>
                                            </p:cond>
                                          </p:stCondLst>
                                        </p:cTn>
                                        <p:tgtEl>
                                          <p:spTgt spid="47"/>
                                        </p:tgtEl>
                                        <p:attrNameLst>
                                          <p:attrName>style.visibility</p:attrName>
                                        </p:attrNameLst>
                                      </p:cBhvr>
                                      <p:to>
                                        <p:strVal val="hidden"/>
                                      </p:to>
                                    </p:set>
                                  </p:subTnLst>
                                </p:cTn>
                              </p:par>
                            </p:childTnLst>
                          </p:cTn>
                        </p:par>
                        <p:par>
                          <p:cTn id="82" fill="hold">
                            <p:stCondLst>
                              <p:cond delay="12000"/>
                            </p:stCondLst>
                            <p:childTnLst>
                              <p:par>
                                <p:cTn id="83" presetID="1" presetClass="entr" presetSubtype="0" fill="hold" grpId="1" nodeType="after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par>
                          <p:cTn id="85" fill="hold">
                            <p:stCondLst>
                              <p:cond delay="12000"/>
                            </p:stCondLst>
                            <p:childTnLst>
                              <p:par>
                                <p:cTn id="86" presetID="0" presetClass="path" presetSubtype="0" accel="50000" decel="50000" fill="hold" grpId="0" nodeType="afterEffect">
                                  <p:stCondLst>
                                    <p:cond delay="0"/>
                                  </p:stCondLst>
                                  <p:childTnLst>
                                    <p:animMotion origin="layout" path="M 1.66667E-6 -0.00046 L 0.0737 -0.00046 " pathEditMode="relative" rAng="0" ptsTypes="AA">
                                      <p:cBhvr>
                                        <p:cTn id="87" dur="2000" fill="hold"/>
                                        <p:tgtEl>
                                          <p:spTgt spid="44"/>
                                        </p:tgtEl>
                                        <p:attrNameLst>
                                          <p:attrName>ppt_x</p:attrName>
                                          <p:attrName>ppt_y</p:attrName>
                                        </p:attrNameLst>
                                      </p:cBhvr>
                                      <p:rCtr x="3685" y="0"/>
                                    </p:animMotion>
                                  </p:childTnLst>
                                </p:cTn>
                              </p:par>
                              <p:par>
                                <p:cTn id="88" presetID="3" presetClass="entr" presetSubtype="10" fill="hold" nodeType="withEffect">
                                  <p:stCondLst>
                                    <p:cond delay="0"/>
                                  </p:stCondLst>
                                  <p:childTnLst>
                                    <p:set>
                                      <p:cBhvr>
                                        <p:cTn id="89" dur="1" fill="hold">
                                          <p:stCondLst>
                                            <p:cond delay="0"/>
                                          </p:stCondLst>
                                        </p:cTn>
                                        <p:tgtEl>
                                          <p:spTgt spid="366">
                                            <p:txEl>
                                              <p:pRg st="0" end="0"/>
                                            </p:txEl>
                                          </p:spTgt>
                                        </p:tgtEl>
                                        <p:attrNameLst>
                                          <p:attrName>style.visibility</p:attrName>
                                        </p:attrNameLst>
                                      </p:cBhvr>
                                      <p:to>
                                        <p:strVal val="visible"/>
                                      </p:to>
                                    </p:set>
                                    <p:animEffect transition="in" filter="blinds(horizontal)">
                                      <p:cBhvr>
                                        <p:cTn id="90" dur="500"/>
                                        <p:tgtEl>
                                          <p:spTgt spid="366">
                                            <p:txEl>
                                              <p:pRg st="0" end="0"/>
                                            </p:txEl>
                                          </p:spTgt>
                                        </p:tgtEl>
                                      </p:cBhvr>
                                    </p:animEffect>
                                  </p:childTnLst>
                                </p:cTn>
                              </p:par>
                              <p:par>
                                <p:cTn id="91" presetID="1" presetClass="entr" presetSubtype="0" fill="hold" grpId="1"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0" presetClass="path" presetSubtype="0" accel="50000" decel="50000" fill="hold" grpId="0" nodeType="withEffect">
                                  <p:stCondLst>
                                    <p:cond delay="0"/>
                                  </p:stCondLst>
                                  <p:childTnLst>
                                    <p:animMotion origin="layout" path="M -3.95833E-6 1.11111E-6 L 0.0737 1.11111E-6 " pathEditMode="relative" rAng="0" ptsTypes="AA">
                                      <p:cBhvr>
                                        <p:cTn id="94" dur="2000" fill="hold"/>
                                        <p:tgtEl>
                                          <p:spTgt spid="48"/>
                                        </p:tgtEl>
                                        <p:attrNameLst>
                                          <p:attrName>ppt_x</p:attrName>
                                          <p:attrName>ppt_y</p:attrName>
                                        </p:attrNameLst>
                                      </p:cBhvr>
                                      <p:rCtr x="3685" y="0"/>
                                    </p:animMotion>
                                  </p:childTnLst>
                                </p:cTn>
                              </p:par>
                            </p:childTnLst>
                          </p:cTn>
                        </p:par>
                        <p:par>
                          <p:cTn id="95" fill="hold">
                            <p:stCondLst>
                              <p:cond delay="14000"/>
                            </p:stCondLst>
                            <p:childTnLst>
                              <p:par>
                                <p:cTn id="96" presetID="3" presetClass="entr" presetSubtype="10" fill="hold" nodeType="afterEffect">
                                  <p:stCondLst>
                                    <p:cond delay="0"/>
                                  </p:stCondLst>
                                  <p:childTnLst>
                                    <p:set>
                                      <p:cBhvr>
                                        <p:cTn id="97" dur="1" fill="hold">
                                          <p:stCondLst>
                                            <p:cond delay="0"/>
                                          </p:stCondLst>
                                        </p:cTn>
                                        <p:tgtEl>
                                          <p:spTgt spid="367">
                                            <p:txEl>
                                              <p:pRg st="0" end="0"/>
                                            </p:txEl>
                                          </p:spTgt>
                                        </p:tgtEl>
                                        <p:attrNameLst>
                                          <p:attrName>style.visibility</p:attrName>
                                        </p:attrNameLst>
                                      </p:cBhvr>
                                      <p:to>
                                        <p:strVal val="visible"/>
                                      </p:to>
                                    </p:set>
                                    <p:animEffect transition="in" filter="blinds(horizontal)">
                                      <p:cBhvr>
                                        <p:cTn id="98" dur="500"/>
                                        <p:tgtEl>
                                          <p:spTgt spid="3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utoUpdateAnimBg="0"/>
      <p:bldP spid="364" grpId="0" autoUpdateAnimBg="0"/>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48618F-E614-3C49-B9D4-DB50C6148A72}"/>
              </a:ext>
            </a:extLst>
          </p:cNvPr>
          <p:cNvSpPr/>
          <p:nvPr/>
        </p:nvSpPr>
        <p:spPr>
          <a:xfrm>
            <a:off x="650929" y="6116918"/>
            <a:ext cx="11115283" cy="6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D87F90E-390E-1948-A28B-4895E74EB350}"/>
              </a:ext>
            </a:extLst>
          </p:cNvPr>
          <p:cNvSpPr/>
          <p:nvPr/>
        </p:nvSpPr>
        <p:spPr>
          <a:xfrm>
            <a:off x="495946" y="343325"/>
            <a:ext cx="11314753" cy="1819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A7641AA-FACA-E241-89BE-4205AD6F50CC}"/>
              </a:ext>
            </a:extLst>
          </p:cNvPr>
          <p:cNvCxnSpPr>
            <a:cxnSpLocks/>
          </p:cNvCxnSpPr>
          <p:nvPr/>
        </p:nvCxnSpPr>
        <p:spPr>
          <a:xfrm>
            <a:off x="2616666" y="1116554"/>
            <a:ext cx="0" cy="5846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F9AF79-4C0D-BF48-8533-E4C9ECA13010}"/>
              </a:ext>
            </a:extLst>
          </p:cNvPr>
          <p:cNvCxnSpPr>
            <a:cxnSpLocks/>
          </p:cNvCxnSpPr>
          <p:nvPr/>
        </p:nvCxnSpPr>
        <p:spPr>
          <a:xfrm>
            <a:off x="2619165" y="1853570"/>
            <a:ext cx="0" cy="2560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BE8060-F2F6-0541-A4A6-E441F831A7A1}"/>
              </a:ext>
            </a:extLst>
          </p:cNvPr>
          <p:cNvCxnSpPr>
            <a:cxnSpLocks/>
          </p:cNvCxnSpPr>
          <p:nvPr/>
        </p:nvCxnSpPr>
        <p:spPr>
          <a:xfrm>
            <a:off x="2616666" y="1748639"/>
            <a:ext cx="674557" cy="6447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Doughnut 13">
            <a:extLst>
              <a:ext uri="{FF2B5EF4-FFF2-40B4-BE49-F238E27FC236}">
                <a16:creationId xmlns:a16="http://schemas.microsoft.com/office/drawing/2014/main" id="{0E9D8E73-E665-624F-BF9A-D4A86223C02F}"/>
              </a:ext>
            </a:extLst>
          </p:cNvPr>
          <p:cNvSpPr/>
          <p:nvPr/>
        </p:nvSpPr>
        <p:spPr>
          <a:xfrm>
            <a:off x="2448029" y="4462202"/>
            <a:ext cx="337273" cy="337273"/>
          </a:xfrm>
          <a:prstGeom prst="donut">
            <a:avLst>
              <a:gd name="adj" fmla="val 10439"/>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6" name="Straight Connector 15">
            <a:extLst>
              <a:ext uri="{FF2B5EF4-FFF2-40B4-BE49-F238E27FC236}">
                <a16:creationId xmlns:a16="http://schemas.microsoft.com/office/drawing/2014/main" id="{2C967A09-A2B3-244A-BCED-917E39E16C75}"/>
              </a:ext>
            </a:extLst>
          </p:cNvPr>
          <p:cNvCxnSpPr>
            <a:stCxn id="14" idx="4"/>
            <a:endCxn id="14" idx="0"/>
          </p:cNvCxnSpPr>
          <p:nvPr/>
        </p:nvCxnSpPr>
        <p:spPr>
          <a:xfrm flipV="1">
            <a:off x="2616666" y="4462202"/>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279AEE-D6F5-204B-A10E-457ACD6562F0}"/>
              </a:ext>
            </a:extLst>
          </p:cNvPr>
          <p:cNvCxnSpPr>
            <a:stCxn id="14" idx="2"/>
            <a:endCxn id="14" idx="6"/>
          </p:cNvCxnSpPr>
          <p:nvPr/>
        </p:nvCxnSpPr>
        <p:spPr>
          <a:xfrm>
            <a:off x="2448029" y="4630839"/>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1B88BF-8F9F-7343-8039-3FDD76FCDD90}"/>
              </a:ext>
            </a:extLst>
          </p:cNvPr>
          <p:cNvCxnSpPr>
            <a:cxnSpLocks/>
          </p:cNvCxnSpPr>
          <p:nvPr/>
        </p:nvCxnSpPr>
        <p:spPr>
          <a:xfrm flipH="1">
            <a:off x="2785302" y="3869137"/>
            <a:ext cx="505921" cy="6039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C6B0C48F-8187-7743-B39F-FA4DCA780572}"/>
              </a:ext>
            </a:extLst>
          </p:cNvPr>
          <p:cNvSpPr/>
          <p:nvPr/>
        </p:nvSpPr>
        <p:spPr>
          <a:xfrm>
            <a:off x="2849033" y="2581456"/>
            <a:ext cx="884379" cy="1989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31" name="Rounded Rectangle 30">
            <a:extLst>
              <a:ext uri="{FF2B5EF4-FFF2-40B4-BE49-F238E27FC236}">
                <a16:creationId xmlns:a16="http://schemas.microsoft.com/office/drawing/2014/main" id="{27E48D7A-D8B7-CE43-98F3-0054C475416C}"/>
              </a:ext>
            </a:extLst>
          </p:cNvPr>
          <p:cNvSpPr/>
          <p:nvPr/>
        </p:nvSpPr>
        <p:spPr>
          <a:xfrm>
            <a:off x="2849033" y="3042986"/>
            <a:ext cx="884379" cy="19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ReLU</a:t>
            </a:r>
          </a:p>
        </p:txBody>
      </p:sp>
      <p:sp>
        <p:nvSpPr>
          <p:cNvPr id="32" name="Rounded Rectangle 31">
            <a:extLst>
              <a:ext uri="{FF2B5EF4-FFF2-40B4-BE49-F238E27FC236}">
                <a16:creationId xmlns:a16="http://schemas.microsoft.com/office/drawing/2014/main" id="{4A4C0E9A-3179-5B41-84CC-BA1A54784C92}"/>
              </a:ext>
            </a:extLst>
          </p:cNvPr>
          <p:cNvSpPr/>
          <p:nvPr/>
        </p:nvSpPr>
        <p:spPr>
          <a:xfrm>
            <a:off x="2849032" y="3504516"/>
            <a:ext cx="884379" cy="1989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cxnSp>
        <p:nvCxnSpPr>
          <p:cNvPr id="34" name="Straight Arrow Connector 33">
            <a:extLst>
              <a:ext uri="{FF2B5EF4-FFF2-40B4-BE49-F238E27FC236}">
                <a16:creationId xmlns:a16="http://schemas.microsoft.com/office/drawing/2014/main" id="{43C24F11-C25F-D34E-B853-8D662CF3B8BE}"/>
              </a:ext>
            </a:extLst>
          </p:cNvPr>
          <p:cNvCxnSpPr>
            <a:cxnSpLocks/>
          </p:cNvCxnSpPr>
          <p:nvPr/>
        </p:nvCxnSpPr>
        <p:spPr>
          <a:xfrm>
            <a:off x="3291223" y="2420698"/>
            <a:ext cx="0" cy="118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2FAF354-68FD-164B-B0BF-EF5D0C10BEDC}"/>
              </a:ext>
            </a:extLst>
          </p:cNvPr>
          <p:cNvCxnSpPr>
            <a:cxnSpLocks/>
          </p:cNvCxnSpPr>
          <p:nvPr/>
        </p:nvCxnSpPr>
        <p:spPr>
          <a:xfrm>
            <a:off x="3291223" y="2831106"/>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32C48C1-E325-E549-900D-09CD2939A325}"/>
              </a:ext>
            </a:extLst>
          </p:cNvPr>
          <p:cNvCxnSpPr>
            <a:cxnSpLocks/>
          </p:cNvCxnSpPr>
          <p:nvPr/>
        </p:nvCxnSpPr>
        <p:spPr>
          <a:xfrm>
            <a:off x="3292212" y="3294656"/>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4145F3F-E874-6543-9932-F5390D251D28}"/>
              </a:ext>
            </a:extLst>
          </p:cNvPr>
          <p:cNvCxnSpPr>
            <a:cxnSpLocks/>
          </p:cNvCxnSpPr>
          <p:nvPr/>
        </p:nvCxnSpPr>
        <p:spPr>
          <a:xfrm>
            <a:off x="3291223" y="3732612"/>
            <a:ext cx="0" cy="1113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D36605D-284C-5C4A-9993-D4F4D9BF7FB4}"/>
              </a:ext>
            </a:extLst>
          </p:cNvPr>
          <p:cNvSpPr txBox="1"/>
          <p:nvPr/>
        </p:nvSpPr>
        <p:spPr>
          <a:xfrm>
            <a:off x="2465984" y="809402"/>
            <a:ext cx="319318" cy="369332"/>
          </a:xfrm>
          <a:prstGeom prst="rect">
            <a:avLst/>
          </a:prstGeom>
          <a:noFill/>
        </p:spPr>
        <p:txBody>
          <a:bodyPr wrap="none" rtlCol="0">
            <a:spAutoFit/>
          </a:bodyPr>
          <a:lstStyle/>
          <a:p>
            <a:r>
              <a:rPr lang="en-US" dirty="0"/>
              <a:t>x</a:t>
            </a:r>
            <a:r>
              <a:rPr lang="en-US" baseline="-25000" dirty="0"/>
              <a:t>i</a:t>
            </a:r>
          </a:p>
        </p:txBody>
      </p:sp>
      <p:sp>
        <p:nvSpPr>
          <p:cNvPr id="45" name="TextBox 44">
            <a:extLst>
              <a:ext uri="{FF2B5EF4-FFF2-40B4-BE49-F238E27FC236}">
                <a16:creationId xmlns:a16="http://schemas.microsoft.com/office/drawing/2014/main" id="{F4DB2666-5603-9743-9697-D45DA301002C}"/>
              </a:ext>
            </a:extLst>
          </p:cNvPr>
          <p:cNvSpPr txBox="1"/>
          <p:nvPr/>
        </p:nvSpPr>
        <p:spPr>
          <a:xfrm>
            <a:off x="2417504" y="5207874"/>
            <a:ext cx="524503" cy="415498"/>
          </a:xfrm>
          <a:prstGeom prst="rect">
            <a:avLst/>
          </a:prstGeom>
          <a:noFill/>
        </p:spPr>
        <p:txBody>
          <a:bodyPr wrap="none" rtlCol="0">
            <a:spAutoFit/>
          </a:bodyPr>
          <a:lstStyle/>
          <a:p>
            <a:r>
              <a:rPr lang="en-US" sz="2100" dirty="0"/>
              <a:t>x</a:t>
            </a:r>
            <a:r>
              <a:rPr lang="en-US" sz="2100" baseline="-25000" dirty="0"/>
              <a:t>i+1</a:t>
            </a:r>
          </a:p>
        </p:txBody>
      </p:sp>
      <p:cxnSp>
        <p:nvCxnSpPr>
          <p:cNvPr id="48" name="Straight Arrow Connector 47">
            <a:extLst>
              <a:ext uri="{FF2B5EF4-FFF2-40B4-BE49-F238E27FC236}">
                <a16:creationId xmlns:a16="http://schemas.microsoft.com/office/drawing/2014/main" id="{2F7D3376-C1C5-ED49-B43E-C45078C08988}"/>
              </a:ext>
            </a:extLst>
          </p:cNvPr>
          <p:cNvCxnSpPr/>
          <p:nvPr/>
        </p:nvCxnSpPr>
        <p:spPr>
          <a:xfrm>
            <a:off x="2616665" y="4840662"/>
            <a:ext cx="0" cy="4484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BC27D276-A431-2248-9CDE-9355E1D55914}"/>
              </a:ext>
            </a:extLst>
          </p:cNvPr>
          <p:cNvSpPr/>
          <p:nvPr/>
        </p:nvSpPr>
        <p:spPr>
          <a:xfrm>
            <a:off x="177551" y="3026928"/>
            <a:ext cx="1301623" cy="350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Modified Residual Block</a:t>
            </a:r>
          </a:p>
        </p:txBody>
      </p:sp>
      <p:sp>
        <p:nvSpPr>
          <p:cNvPr id="51" name="Equals 50">
            <a:extLst>
              <a:ext uri="{FF2B5EF4-FFF2-40B4-BE49-F238E27FC236}">
                <a16:creationId xmlns:a16="http://schemas.microsoft.com/office/drawing/2014/main" id="{391AB39C-B58E-5249-B841-F513F1F641AB}"/>
              </a:ext>
            </a:extLst>
          </p:cNvPr>
          <p:cNvSpPr/>
          <p:nvPr/>
        </p:nvSpPr>
        <p:spPr>
          <a:xfrm>
            <a:off x="1691889" y="3042986"/>
            <a:ext cx="590057" cy="334485"/>
          </a:xfrm>
          <a:prstGeom prst="mathEqua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cxnSp>
        <p:nvCxnSpPr>
          <p:cNvPr id="53" name="Straight Arrow Connector 52">
            <a:extLst>
              <a:ext uri="{FF2B5EF4-FFF2-40B4-BE49-F238E27FC236}">
                <a16:creationId xmlns:a16="http://schemas.microsoft.com/office/drawing/2014/main" id="{519EEB2D-7ECD-4349-894E-45E190F56AA8}"/>
              </a:ext>
            </a:extLst>
          </p:cNvPr>
          <p:cNvCxnSpPr>
            <a:cxnSpLocks/>
          </p:cNvCxnSpPr>
          <p:nvPr/>
        </p:nvCxnSpPr>
        <p:spPr>
          <a:xfrm>
            <a:off x="9634989" y="1284792"/>
            <a:ext cx="0" cy="3445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CFBB7F90-78E2-EC48-8168-BF5227B17EDA}"/>
              </a:ext>
            </a:extLst>
          </p:cNvPr>
          <p:cNvSpPr/>
          <p:nvPr/>
        </p:nvSpPr>
        <p:spPr>
          <a:xfrm>
            <a:off x="8999942" y="1674899"/>
            <a:ext cx="1301607" cy="34713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57" name="Rounded Rectangle 56">
            <a:extLst>
              <a:ext uri="{FF2B5EF4-FFF2-40B4-BE49-F238E27FC236}">
                <a16:creationId xmlns:a16="http://schemas.microsoft.com/office/drawing/2014/main" id="{E2A99B30-3702-9847-8CDC-58F245364B5C}"/>
              </a:ext>
            </a:extLst>
          </p:cNvPr>
          <p:cNvSpPr/>
          <p:nvPr/>
        </p:nvSpPr>
        <p:spPr>
          <a:xfrm>
            <a:off x="8999942" y="2077478"/>
            <a:ext cx="1301623" cy="350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Modified Residual Block</a:t>
            </a:r>
          </a:p>
        </p:txBody>
      </p:sp>
      <p:cxnSp>
        <p:nvCxnSpPr>
          <p:cNvPr id="60" name="Straight Arrow Connector 59">
            <a:extLst>
              <a:ext uri="{FF2B5EF4-FFF2-40B4-BE49-F238E27FC236}">
                <a16:creationId xmlns:a16="http://schemas.microsoft.com/office/drawing/2014/main" id="{5EA1EEA3-7A61-1241-A428-E05657910E28}"/>
              </a:ext>
            </a:extLst>
          </p:cNvPr>
          <p:cNvCxnSpPr>
            <a:cxnSpLocks/>
          </p:cNvCxnSpPr>
          <p:nvPr/>
        </p:nvCxnSpPr>
        <p:spPr>
          <a:xfrm>
            <a:off x="9634989" y="2481994"/>
            <a:ext cx="0" cy="3445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68511BDE-11E2-3B49-9CD0-FF2A07637931}"/>
              </a:ext>
            </a:extLst>
          </p:cNvPr>
          <p:cNvSpPr/>
          <p:nvPr/>
        </p:nvSpPr>
        <p:spPr>
          <a:xfrm>
            <a:off x="8999942" y="3273394"/>
            <a:ext cx="1301607" cy="34713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64" name="Rounded Rectangle 63">
            <a:extLst>
              <a:ext uri="{FF2B5EF4-FFF2-40B4-BE49-F238E27FC236}">
                <a16:creationId xmlns:a16="http://schemas.microsoft.com/office/drawing/2014/main" id="{95A0DE23-A87D-CC41-A1D7-9FE024246312}"/>
              </a:ext>
            </a:extLst>
          </p:cNvPr>
          <p:cNvSpPr/>
          <p:nvPr/>
        </p:nvSpPr>
        <p:spPr>
          <a:xfrm>
            <a:off x="8999942" y="2868709"/>
            <a:ext cx="1301623" cy="350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Modified Residual Block</a:t>
            </a:r>
          </a:p>
        </p:txBody>
      </p:sp>
      <p:sp>
        <p:nvSpPr>
          <p:cNvPr id="65" name="Doughnut 64">
            <a:extLst>
              <a:ext uri="{FF2B5EF4-FFF2-40B4-BE49-F238E27FC236}">
                <a16:creationId xmlns:a16="http://schemas.microsoft.com/office/drawing/2014/main" id="{38A2208F-EE7B-0647-ADD0-C1274B539D7A}"/>
              </a:ext>
            </a:extLst>
          </p:cNvPr>
          <p:cNvSpPr/>
          <p:nvPr/>
        </p:nvSpPr>
        <p:spPr>
          <a:xfrm>
            <a:off x="9463571" y="3898355"/>
            <a:ext cx="337273" cy="337273"/>
          </a:xfrm>
          <a:prstGeom prst="donut">
            <a:avLst>
              <a:gd name="adj" fmla="val 10439"/>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Connector 65">
            <a:extLst>
              <a:ext uri="{FF2B5EF4-FFF2-40B4-BE49-F238E27FC236}">
                <a16:creationId xmlns:a16="http://schemas.microsoft.com/office/drawing/2014/main" id="{A634A058-54EC-EE4D-9502-3E7C26893746}"/>
              </a:ext>
            </a:extLst>
          </p:cNvPr>
          <p:cNvCxnSpPr>
            <a:stCxn id="65" idx="4"/>
            <a:endCxn id="65" idx="0"/>
          </p:cNvCxnSpPr>
          <p:nvPr/>
        </p:nvCxnSpPr>
        <p:spPr>
          <a:xfrm flipV="1">
            <a:off x="9632208" y="3898355"/>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A925F9-292F-2C47-8CA2-6109D4F99B81}"/>
              </a:ext>
            </a:extLst>
          </p:cNvPr>
          <p:cNvCxnSpPr>
            <a:stCxn id="65" idx="2"/>
            <a:endCxn id="65" idx="6"/>
          </p:cNvCxnSpPr>
          <p:nvPr/>
        </p:nvCxnSpPr>
        <p:spPr>
          <a:xfrm>
            <a:off x="9463571" y="4066992"/>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E5A7BE3-AA4C-F341-ABD0-CD6E05EB017E}"/>
              </a:ext>
            </a:extLst>
          </p:cNvPr>
          <p:cNvCxnSpPr>
            <a:cxnSpLocks/>
          </p:cNvCxnSpPr>
          <p:nvPr/>
        </p:nvCxnSpPr>
        <p:spPr>
          <a:xfrm>
            <a:off x="9632208" y="3702371"/>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7D03CDB-E08C-A941-9244-AB361000B1C1}"/>
              </a:ext>
            </a:extLst>
          </p:cNvPr>
          <p:cNvCxnSpPr>
            <a:cxnSpLocks/>
          </p:cNvCxnSpPr>
          <p:nvPr/>
        </p:nvCxnSpPr>
        <p:spPr>
          <a:xfrm>
            <a:off x="9629427" y="4274268"/>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CD81EF4-F17E-064F-8014-4BEAC5542F11}"/>
              </a:ext>
            </a:extLst>
          </p:cNvPr>
          <p:cNvCxnSpPr>
            <a:cxnSpLocks/>
          </p:cNvCxnSpPr>
          <p:nvPr/>
        </p:nvCxnSpPr>
        <p:spPr>
          <a:xfrm flipH="1">
            <a:off x="9905758" y="3427355"/>
            <a:ext cx="1285668" cy="6249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1A5991C-B5DD-3648-B5F2-0B0FEE72B9D8}"/>
              </a:ext>
            </a:extLst>
          </p:cNvPr>
          <p:cNvCxnSpPr>
            <a:cxnSpLocks/>
          </p:cNvCxnSpPr>
          <p:nvPr/>
        </p:nvCxnSpPr>
        <p:spPr>
          <a:xfrm>
            <a:off x="11191425" y="1947386"/>
            <a:ext cx="0" cy="144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F371971-9F93-B949-8793-DD65DADE1F83}"/>
              </a:ext>
            </a:extLst>
          </p:cNvPr>
          <p:cNvCxnSpPr>
            <a:cxnSpLocks/>
          </p:cNvCxnSpPr>
          <p:nvPr/>
        </p:nvCxnSpPr>
        <p:spPr>
          <a:xfrm>
            <a:off x="9769314" y="1253262"/>
            <a:ext cx="1390582" cy="6722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D9516665-DAC2-424C-A9A0-582A6505B3F3}"/>
              </a:ext>
            </a:extLst>
          </p:cNvPr>
          <p:cNvSpPr/>
          <p:nvPr/>
        </p:nvSpPr>
        <p:spPr>
          <a:xfrm>
            <a:off x="8948367" y="4473414"/>
            <a:ext cx="1301607" cy="34713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Upsample (4x)</a:t>
            </a:r>
          </a:p>
        </p:txBody>
      </p:sp>
      <p:cxnSp>
        <p:nvCxnSpPr>
          <p:cNvPr id="84" name="Straight Arrow Connector 83">
            <a:extLst>
              <a:ext uri="{FF2B5EF4-FFF2-40B4-BE49-F238E27FC236}">
                <a16:creationId xmlns:a16="http://schemas.microsoft.com/office/drawing/2014/main" id="{7E673694-3BCE-004F-AC47-244F265920EE}"/>
              </a:ext>
            </a:extLst>
          </p:cNvPr>
          <p:cNvCxnSpPr>
            <a:cxnSpLocks/>
          </p:cNvCxnSpPr>
          <p:nvPr/>
        </p:nvCxnSpPr>
        <p:spPr>
          <a:xfrm>
            <a:off x="9621158" y="5246723"/>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8751C14-054C-D54B-B7A6-241139A4247C}"/>
              </a:ext>
            </a:extLst>
          </p:cNvPr>
          <p:cNvSpPr/>
          <p:nvPr/>
        </p:nvSpPr>
        <p:spPr>
          <a:xfrm>
            <a:off x="8948367" y="4878570"/>
            <a:ext cx="1301607" cy="34713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88" name="Rounded Rectangle 87">
            <a:extLst>
              <a:ext uri="{FF2B5EF4-FFF2-40B4-BE49-F238E27FC236}">
                <a16:creationId xmlns:a16="http://schemas.microsoft.com/office/drawing/2014/main" id="{AEDB13EE-7930-164B-9D93-F3148B558AF9}"/>
              </a:ext>
            </a:extLst>
          </p:cNvPr>
          <p:cNvSpPr/>
          <p:nvPr/>
        </p:nvSpPr>
        <p:spPr>
          <a:xfrm>
            <a:off x="4413398" y="2968459"/>
            <a:ext cx="1301607" cy="34713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Upsample (4x)</a:t>
            </a:r>
          </a:p>
        </p:txBody>
      </p:sp>
      <p:sp>
        <p:nvSpPr>
          <p:cNvPr id="89" name="Equals 88">
            <a:extLst>
              <a:ext uri="{FF2B5EF4-FFF2-40B4-BE49-F238E27FC236}">
                <a16:creationId xmlns:a16="http://schemas.microsoft.com/office/drawing/2014/main" id="{670DFE46-4099-214D-93CA-095131EE7C44}"/>
              </a:ext>
            </a:extLst>
          </p:cNvPr>
          <p:cNvSpPr/>
          <p:nvPr/>
        </p:nvSpPr>
        <p:spPr>
          <a:xfrm>
            <a:off x="5861155" y="2958759"/>
            <a:ext cx="590057" cy="334485"/>
          </a:xfrm>
          <a:prstGeom prst="mathEqua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94" name="Rounded Rectangle 93">
            <a:extLst>
              <a:ext uri="{FF2B5EF4-FFF2-40B4-BE49-F238E27FC236}">
                <a16:creationId xmlns:a16="http://schemas.microsoft.com/office/drawing/2014/main" id="{6256EC9C-C4A6-0842-8DE4-BB8AD8504F61}"/>
              </a:ext>
            </a:extLst>
          </p:cNvPr>
          <p:cNvSpPr/>
          <p:nvPr/>
        </p:nvSpPr>
        <p:spPr>
          <a:xfrm>
            <a:off x="6653174" y="2410971"/>
            <a:ext cx="884379" cy="1989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95" name="Rounded Rectangle 94">
            <a:extLst>
              <a:ext uri="{FF2B5EF4-FFF2-40B4-BE49-F238E27FC236}">
                <a16:creationId xmlns:a16="http://schemas.microsoft.com/office/drawing/2014/main" id="{5FE476EE-27A0-824B-B861-54086C3262E9}"/>
              </a:ext>
            </a:extLst>
          </p:cNvPr>
          <p:cNvSpPr/>
          <p:nvPr/>
        </p:nvSpPr>
        <p:spPr>
          <a:xfrm>
            <a:off x="6653174" y="2872501"/>
            <a:ext cx="884379" cy="19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Shuffle</a:t>
            </a:r>
          </a:p>
        </p:txBody>
      </p:sp>
      <p:sp>
        <p:nvSpPr>
          <p:cNvPr id="96" name="Rounded Rectangle 95">
            <a:extLst>
              <a:ext uri="{FF2B5EF4-FFF2-40B4-BE49-F238E27FC236}">
                <a16:creationId xmlns:a16="http://schemas.microsoft.com/office/drawing/2014/main" id="{B3E1D838-5212-6B42-896D-C082405E9309}"/>
              </a:ext>
            </a:extLst>
          </p:cNvPr>
          <p:cNvSpPr/>
          <p:nvPr/>
        </p:nvSpPr>
        <p:spPr>
          <a:xfrm>
            <a:off x="6653173" y="3334031"/>
            <a:ext cx="884379" cy="1989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cxnSp>
        <p:nvCxnSpPr>
          <p:cNvPr id="97" name="Straight Arrow Connector 96">
            <a:extLst>
              <a:ext uri="{FF2B5EF4-FFF2-40B4-BE49-F238E27FC236}">
                <a16:creationId xmlns:a16="http://schemas.microsoft.com/office/drawing/2014/main" id="{ED7532B3-B5B9-A840-8E09-8A9EAC136988}"/>
              </a:ext>
            </a:extLst>
          </p:cNvPr>
          <p:cNvCxnSpPr>
            <a:cxnSpLocks/>
          </p:cNvCxnSpPr>
          <p:nvPr/>
        </p:nvCxnSpPr>
        <p:spPr>
          <a:xfrm>
            <a:off x="7095364" y="2250213"/>
            <a:ext cx="0" cy="118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11F5DC4-F242-4D42-909C-58CB2102F3E1}"/>
              </a:ext>
            </a:extLst>
          </p:cNvPr>
          <p:cNvCxnSpPr>
            <a:cxnSpLocks/>
          </p:cNvCxnSpPr>
          <p:nvPr/>
        </p:nvCxnSpPr>
        <p:spPr>
          <a:xfrm>
            <a:off x="7095364" y="2660621"/>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5EB28C5-9EDF-FC45-85E4-9BD717370626}"/>
              </a:ext>
            </a:extLst>
          </p:cNvPr>
          <p:cNvCxnSpPr>
            <a:cxnSpLocks/>
          </p:cNvCxnSpPr>
          <p:nvPr/>
        </p:nvCxnSpPr>
        <p:spPr>
          <a:xfrm>
            <a:off x="7096353" y="3124171"/>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B5B5174-764D-A04A-ADA1-5FA7BA3932BF}"/>
              </a:ext>
            </a:extLst>
          </p:cNvPr>
          <p:cNvCxnSpPr>
            <a:cxnSpLocks/>
          </p:cNvCxnSpPr>
          <p:nvPr/>
        </p:nvCxnSpPr>
        <p:spPr>
          <a:xfrm>
            <a:off x="7095364" y="4035098"/>
            <a:ext cx="0" cy="1113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1" name="Rounded Rectangle 100">
            <a:extLst>
              <a:ext uri="{FF2B5EF4-FFF2-40B4-BE49-F238E27FC236}">
                <a16:creationId xmlns:a16="http://schemas.microsoft.com/office/drawing/2014/main" id="{5776A7CE-6445-534F-8466-1006F75A75D1}"/>
              </a:ext>
            </a:extLst>
          </p:cNvPr>
          <p:cNvSpPr/>
          <p:nvPr/>
        </p:nvSpPr>
        <p:spPr>
          <a:xfrm>
            <a:off x="6653602" y="3797590"/>
            <a:ext cx="884379" cy="19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Shuffle</a:t>
            </a:r>
          </a:p>
        </p:txBody>
      </p:sp>
      <p:cxnSp>
        <p:nvCxnSpPr>
          <p:cNvPr id="102" name="Straight Arrow Connector 101">
            <a:extLst>
              <a:ext uri="{FF2B5EF4-FFF2-40B4-BE49-F238E27FC236}">
                <a16:creationId xmlns:a16="http://schemas.microsoft.com/office/drawing/2014/main" id="{CE0870F3-9477-BC4E-844D-A0B1B4951F53}"/>
              </a:ext>
            </a:extLst>
          </p:cNvPr>
          <p:cNvCxnSpPr>
            <a:cxnSpLocks/>
          </p:cNvCxnSpPr>
          <p:nvPr/>
        </p:nvCxnSpPr>
        <p:spPr>
          <a:xfrm>
            <a:off x="7095792" y="3585710"/>
            <a:ext cx="0" cy="174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A5E6958-1208-124B-B833-26A56320B5EF}"/>
              </a:ext>
            </a:extLst>
          </p:cNvPr>
          <p:cNvSpPr txBox="1"/>
          <p:nvPr/>
        </p:nvSpPr>
        <p:spPr>
          <a:xfrm>
            <a:off x="6958528" y="1895090"/>
            <a:ext cx="319318" cy="369332"/>
          </a:xfrm>
          <a:prstGeom prst="rect">
            <a:avLst/>
          </a:prstGeom>
          <a:noFill/>
        </p:spPr>
        <p:txBody>
          <a:bodyPr wrap="none" rtlCol="0">
            <a:spAutoFit/>
          </a:bodyPr>
          <a:lstStyle/>
          <a:p>
            <a:r>
              <a:rPr lang="en-US" dirty="0"/>
              <a:t>x</a:t>
            </a:r>
            <a:r>
              <a:rPr lang="en-US" baseline="-25000" dirty="0"/>
              <a:t>i</a:t>
            </a:r>
          </a:p>
        </p:txBody>
      </p:sp>
      <p:sp>
        <p:nvSpPr>
          <p:cNvPr id="104" name="TextBox 103">
            <a:extLst>
              <a:ext uri="{FF2B5EF4-FFF2-40B4-BE49-F238E27FC236}">
                <a16:creationId xmlns:a16="http://schemas.microsoft.com/office/drawing/2014/main" id="{7B37A175-FB6C-0B4C-A166-077D8BB2FAF0}"/>
              </a:ext>
            </a:extLst>
          </p:cNvPr>
          <p:cNvSpPr txBox="1"/>
          <p:nvPr/>
        </p:nvSpPr>
        <p:spPr>
          <a:xfrm>
            <a:off x="6855935" y="4146417"/>
            <a:ext cx="524503" cy="415498"/>
          </a:xfrm>
          <a:prstGeom prst="rect">
            <a:avLst/>
          </a:prstGeom>
          <a:noFill/>
        </p:spPr>
        <p:txBody>
          <a:bodyPr wrap="none" rtlCol="0">
            <a:spAutoFit/>
          </a:bodyPr>
          <a:lstStyle/>
          <a:p>
            <a:r>
              <a:rPr lang="en-US" sz="2100" dirty="0"/>
              <a:t>x</a:t>
            </a:r>
            <a:r>
              <a:rPr lang="en-US" sz="2100" baseline="-25000" dirty="0"/>
              <a:t>i+1</a:t>
            </a:r>
          </a:p>
        </p:txBody>
      </p:sp>
      <p:pic>
        <p:nvPicPr>
          <p:cNvPr id="108" name="Picture 107">
            <a:extLst>
              <a:ext uri="{FF2B5EF4-FFF2-40B4-BE49-F238E27FC236}">
                <a16:creationId xmlns:a16="http://schemas.microsoft.com/office/drawing/2014/main" id="{525EBA10-AE41-AD44-ABED-B7293053CA02}"/>
              </a:ext>
            </a:extLst>
          </p:cNvPr>
          <p:cNvPicPr>
            <a:picLocks noChangeAspect="1"/>
          </p:cNvPicPr>
          <p:nvPr/>
        </p:nvPicPr>
        <p:blipFill>
          <a:blip r:embed="rId2"/>
          <a:stretch>
            <a:fillRect/>
          </a:stretch>
        </p:blipFill>
        <p:spPr>
          <a:xfrm>
            <a:off x="9022366" y="75217"/>
            <a:ext cx="1105935" cy="1103891"/>
          </a:xfrm>
          <a:prstGeom prst="rect">
            <a:avLst/>
          </a:prstGeom>
        </p:spPr>
      </p:pic>
      <p:pic>
        <p:nvPicPr>
          <p:cNvPr id="109" name="Picture 108">
            <a:extLst>
              <a:ext uri="{FF2B5EF4-FFF2-40B4-BE49-F238E27FC236}">
                <a16:creationId xmlns:a16="http://schemas.microsoft.com/office/drawing/2014/main" id="{37D68989-0C99-CD4B-BB72-80E43A96425D}"/>
              </a:ext>
            </a:extLst>
          </p:cNvPr>
          <p:cNvPicPr>
            <a:picLocks noChangeAspect="1"/>
          </p:cNvPicPr>
          <p:nvPr/>
        </p:nvPicPr>
        <p:blipFill rotWithShape="1">
          <a:blip r:embed="rId3"/>
          <a:srcRect l="1390"/>
          <a:stretch/>
        </p:blipFill>
        <p:spPr>
          <a:xfrm>
            <a:off x="8993745" y="5544587"/>
            <a:ext cx="1252086" cy="1239673"/>
          </a:xfrm>
          <a:prstGeom prst="rect">
            <a:avLst/>
          </a:prstGeom>
        </p:spPr>
      </p:pic>
      <p:sp>
        <p:nvSpPr>
          <p:cNvPr id="111" name="Rounded Rectangle 110">
            <a:extLst>
              <a:ext uri="{FF2B5EF4-FFF2-40B4-BE49-F238E27FC236}">
                <a16:creationId xmlns:a16="http://schemas.microsoft.com/office/drawing/2014/main" id="{2046CADD-2459-624B-A881-0627FB2E22EB}"/>
              </a:ext>
            </a:extLst>
          </p:cNvPr>
          <p:cNvSpPr/>
          <p:nvPr/>
        </p:nvSpPr>
        <p:spPr>
          <a:xfrm>
            <a:off x="10464605" y="377595"/>
            <a:ext cx="1301607" cy="34713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Original image</a:t>
            </a:r>
          </a:p>
        </p:txBody>
      </p:sp>
      <p:sp>
        <p:nvSpPr>
          <p:cNvPr id="112" name="Rounded Rectangle 111">
            <a:extLst>
              <a:ext uri="{FF2B5EF4-FFF2-40B4-BE49-F238E27FC236}">
                <a16:creationId xmlns:a16="http://schemas.microsoft.com/office/drawing/2014/main" id="{17BC3B81-CDD4-2A45-9CBB-0DEFBC945C6E}"/>
              </a:ext>
            </a:extLst>
          </p:cNvPr>
          <p:cNvSpPr/>
          <p:nvPr/>
        </p:nvSpPr>
        <p:spPr>
          <a:xfrm>
            <a:off x="10509092" y="5990856"/>
            <a:ext cx="1301607" cy="34713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Final image</a:t>
            </a:r>
          </a:p>
        </p:txBody>
      </p:sp>
      <p:sp>
        <p:nvSpPr>
          <p:cNvPr id="113" name="Rounded Rectangle 112">
            <a:extLst>
              <a:ext uri="{FF2B5EF4-FFF2-40B4-BE49-F238E27FC236}">
                <a16:creationId xmlns:a16="http://schemas.microsoft.com/office/drawing/2014/main" id="{1F0472F2-F5D4-1A40-8B0E-880A18A44FCD}"/>
              </a:ext>
            </a:extLst>
          </p:cNvPr>
          <p:cNvSpPr/>
          <p:nvPr/>
        </p:nvSpPr>
        <p:spPr>
          <a:xfrm>
            <a:off x="2908788" y="6116918"/>
            <a:ext cx="1056064" cy="2675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a:t>
            </a:r>
          </a:p>
        </p:txBody>
      </p:sp>
      <p:sp>
        <p:nvSpPr>
          <p:cNvPr id="115" name="Equals 114">
            <a:extLst>
              <a:ext uri="{FF2B5EF4-FFF2-40B4-BE49-F238E27FC236}">
                <a16:creationId xmlns:a16="http://schemas.microsoft.com/office/drawing/2014/main" id="{B0F5BCD9-F9EF-224F-A5DF-67E157C1B199}"/>
              </a:ext>
            </a:extLst>
          </p:cNvPr>
          <p:cNvSpPr/>
          <p:nvPr/>
        </p:nvSpPr>
        <p:spPr>
          <a:xfrm>
            <a:off x="3986414" y="6083432"/>
            <a:ext cx="590057" cy="334485"/>
          </a:xfrm>
          <a:prstGeom prst="mathEqua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116" name="TextBox 115">
            <a:extLst>
              <a:ext uri="{FF2B5EF4-FFF2-40B4-BE49-F238E27FC236}">
                <a16:creationId xmlns:a16="http://schemas.microsoft.com/office/drawing/2014/main" id="{07409320-C253-E94F-85F6-338835143E47}"/>
              </a:ext>
            </a:extLst>
          </p:cNvPr>
          <p:cNvSpPr txBox="1"/>
          <p:nvPr/>
        </p:nvSpPr>
        <p:spPr>
          <a:xfrm>
            <a:off x="4493655" y="6042393"/>
            <a:ext cx="2273828" cy="369332"/>
          </a:xfrm>
          <a:prstGeom prst="rect">
            <a:avLst/>
          </a:prstGeom>
          <a:noFill/>
        </p:spPr>
        <p:txBody>
          <a:bodyPr wrap="none" rtlCol="0">
            <a:spAutoFit/>
          </a:bodyPr>
          <a:lstStyle/>
          <a:p>
            <a:r>
              <a:rPr lang="en-US" dirty="0"/>
              <a:t>Convolution block 3*3</a:t>
            </a:r>
          </a:p>
        </p:txBody>
      </p:sp>
      <p:cxnSp>
        <p:nvCxnSpPr>
          <p:cNvPr id="3" name="Straight Connector 2">
            <a:extLst>
              <a:ext uri="{FF2B5EF4-FFF2-40B4-BE49-F238E27FC236}">
                <a16:creationId xmlns:a16="http://schemas.microsoft.com/office/drawing/2014/main" id="{8095BE2D-BE91-B543-B38A-6B0F0C2914F0}"/>
              </a:ext>
            </a:extLst>
          </p:cNvPr>
          <p:cNvCxnSpPr/>
          <p:nvPr/>
        </p:nvCxnSpPr>
        <p:spPr>
          <a:xfrm>
            <a:off x="3986414" y="377595"/>
            <a:ext cx="0" cy="5494568"/>
          </a:xfrm>
          <a:prstGeom prst="line">
            <a:avLst/>
          </a:prstGeom>
          <a:ln w="31750">
            <a:solidFill>
              <a:srgbClr val="FF0000"/>
            </a:solidFill>
            <a:prstDash val="dashDot"/>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FAAF184-2696-4645-AB52-9CB60DFDA085}"/>
              </a:ext>
            </a:extLst>
          </p:cNvPr>
          <p:cNvCxnSpPr/>
          <p:nvPr/>
        </p:nvCxnSpPr>
        <p:spPr>
          <a:xfrm>
            <a:off x="8202814" y="441445"/>
            <a:ext cx="0" cy="5494568"/>
          </a:xfrm>
          <a:prstGeom prst="line">
            <a:avLst/>
          </a:prstGeom>
          <a:ln w="31750">
            <a:solidFill>
              <a:srgbClr val="FF0000"/>
            </a:solidFill>
            <a:prstDash val="dashDot"/>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05451FF6-1F09-5747-AEE2-40A56A3123B2}"/>
              </a:ext>
            </a:extLst>
          </p:cNvPr>
          <p:cNvSpPr txBox="1"/>
          <p:nvPr/>
        </p:nvSpPr>
        <p:spPr>
          <a:xfrm>
            <a:off x="4247112" y="100773"/>
            <a:ext cx="3623071" cy="523220"/>
          </a:xfrm>
          <a:prstGeom prst="rect">
            <a:avLst/>
          </a:prstGeom>
          <a:noFill/>
        </p:spPr>
        <p:txBody>
          <a:bodyPr wrap="square" rtlCol="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Super-resolution model</a:t>
            </a:r>
          </a:p>
        </p:txBody>
      </p:sp>
      <p:sp>
        <p:nvSpPr>
          <p:cNvPr id="72" name="TextBox 71">
            <a:extLst>
              <a:ext uri="{FF2B5EF4-FFF2-40B4-BE49-F238E27FC236}">
                <a16:creationId xmlns:a16="http://schemas.microsoft.com/office/drawing/2014/main" id="{0B52DBBE-8E3A-4848-8A7E-2BD78D1171B0}"/>
              </a:ext>
            </a:extLst>
          </p:cNvPr>
          <p:cNvSpPr txBox="1"/>
          <p:nvPr/>
        </p:nvSpPr>
        <p:spPr>
          <a:xfrm>
            <a:off x="4262514" y="547792"/>
            <a:ext cx="3623071" cy="523220"/>
          </a:xfrm>
          <a:prstGeom prst="rect">
            <a:avLst/>
          </a:prstGeom>
          <a:noFill/>
        </p:spPr>
        <p:txBody>
          <a:bodyPr wrap="square" rtlCol="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EDSR</a:t>
            </a:r>
          </a:p>
        </p:txBody>
      </p:sp>
      <p:sp>
        <p:nvSpPr>
          <p:cNvPr id="5" name="Left Arrow 4">
            <a:hlinkClick r:id="rId4" action="ppaction://hlinksldjump"/>
            <a:extLst>
              <a:ext uri="{FF2B5EF4-FFF2-40B4-BE49-F238E27FC236}">
                <a16:creationId xmlns:a16="http://schemas.microsoft.com/office/drawing/2014/main" id="{FE4AA2ED-C9D2-104E-831F-142CC662EDEA}"/>
              </a:ext>
            </a:extLst>
          </p:cNvPr>
          <p:cNvSpPr/>
          <p:nvPr/>
        </p:nvSpPr>
        <p:spPr>
          <a:xfrm>
            <a:off x="177551" y="6337989"/>
            <a:ext cx="1210856" cy="4462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178687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Outline of the Presentation</a:t>
            </a:r>
          </a:p>
        </p:txBody>
      </p:sp>
      <p:sp>
        <p:nvSpPr>
          <p:cNvPr id="10" name="Date Placeholder 8">
            <a:extLst>
              <a:ext uri="{FF2B5EF4-FFF2-40B4-BE49-F238E27FC236}">
                <a16:creationId xmlns:a16="http://schemas.microsoft.com/office/drawing/2014/main" id="{930A4569-AB4E-0C45-B6E0-6121742FE23E}"/>
              </a:ext>
            </a:extLst>
          </p:cNvPr>
          <p:cNvSpPr>
            <a:spLocks noGrp="1"/>
          </p:cNvSpPr>
          <p:nvPr>
            <p:ph type="dt" sz="half" idx="10"/>
          </p:nvPr>
        </p:nvSpPr>
        <p:spPr/>
        <p:txBody>
          <a:bodyPr/>
          <a:lstStyle/>
          <a:p>
            <a:r>
              <a:rPr lang="en-IN" dirty="0"/>
              <a:t>18 June 2020</a:t>
            </a:r>
            <a:endParaRPr lang="en-US" dirty="0"/>
          </a:p>
        </p:txBody>
      </p:sp>
      <p:sp>
        <p:nvSpPr>
          <p:cNvPr id="11" name="Footer Placeholder 10">
            <a:extLst>
              <a:ext uri="{FF2B5EF4-FFF2-40B4-BE49-F238E27FC236}">
                <a16:creationId xmlns:a16="http://schemas.microsoft.com/office/drawing/2014/main" id="{2E3E78AE-149C-4043-AE8F-76FAB7564F6D}"/>
              </a:ext>
            </a:extLst>
          </p:cNvPr>
          <p:cNvSpPr>
            <a:spLocks noGrp="1"/>
          </p:cNvSpPr>
          <p:nvPr>
            <p:ph type="ftr" sz="quarter" idx="11"/>
          </p:nvPr>
        </p:nvSpPr>
        <p:spPr/>
        <p:txBody>
          <a:bodyPr/>
          <a:lstStyle/>
          <a:p>
            <a:r>
              <a:rPr lang="en-US" dirty="0"/>
              <a:t>B.Tech Project Presentation</a:t>
            </a:r>
          </a:p>
        </p:txBody>
      </p:sp>
      <p:sp>
        <p:nvSpPr>
          <p:cNvPr id="4" name="Slide Number Placeholder 3"/>
          <p:cNvSpPr>
            <a:spLocks noGrp="1"/>
          </p:cNvSpPr>
          <p:nvPr>
            <p:ph type="sldNum" sz="quarter" idx="12"/>
          </p:nvPr>
        </p:nvSpPr>
        <p:spPr/>
        <p:txBody>
          <a:bodyPr/>
          <a:lstStyle/>
          <a:p>
            <a:fld id="{FD280CAF-BD97-A54C-831C-E551B14CB963}" type="slidenum">
              <a:rPr lang="en-US" smtClean="0"/>
              <a:pPr/>
              <a:t>2</a:t>
            </a:fld>
            <a:endParaRPr lang="en-US" dirty="0"/>
          </a:p>
        </p:txBody>
      </p:sp>
      <p:graphicFrame>
        <p:nvGraphicFramePr>
          <p:cNvPr id="9" name="Diagram 8">
            <a:extLst>
              <a:ext uri="{FF2B5EF4-FFF2-40B4-BE49-F238E27FC236}">
                <a16:creationId xmlns:a16="http://schemas.microsoft.com/office/drawing/2014/main" id="{8C40A665-D809-D34D-AC7A-7563128AD627}"/>
              </a:ext>
            </a:extLst>
          </p:cNvPr>
          <p:cNvGraphicFramePr/>
          <p:nvPr>
            <p:extLst>
              <p:ext uri="{D42A27DB-BD31-4B8C-83A1-F6EECF244321}">
                <p14:modId xmlns:p14="http://schemas.microsoft.com/office/powerpoint/2010/main" val="4117218551"/>
              </p:ext>
            </p:extLst>
          </p:nvPr>
        </p:nvGraphicFramePr>
        <p:xfrm>
          <a:off x="838200" y="1804988"/>
          <a:ext cx="10515600" cy="4447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29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701AF59-63C8-7844-AE05-C067D416A57A}"/>
              </a:ext>
            </a:extLst>
          </p:cNvPr>
          <p:cNvSpPr/>
          <p:nvPr/>
        </p:nvSpPr>
        <p:spPr>
          <a:xfrm>
            <a:off x="650929" y="6116918"/>
            <a:ext cx="11115283" cy="6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BA3237-9785-634C-B41B-3BABB9484A82}"/>
              </a:ext>
            </a:extLst>
          </p:cNvPr>
          <p:cNvSpPr/>
          <p:nvPr/>
        </p:nvSpPr>
        <p:spPr>
          <a:xfrm>
            <a:off x="495946" y="343325"/>
            <a:ext cx="11314753" cy="1819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BEB58F-F281-904E-BAB2-9E1679062D60}"/>
              </a:ext>
            </a:extLst>
          </p:cNvPr>
          <p:cNvSpPr/>
          <p:nvPr/>
        </p:nvSpPr>
        <p:spPr>
          <a:xfrm>
            <a:off x="124304" y="137884"/>
            <a:ext cx="1301607" cy="34713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Original image</a:t>
            </a:r>
          </a:p>
        </p:txBody>
      </p:sp>
      <p:sp>
        <p:nvSpPr>
          <p:cNvPr id="5" name="Rounded Rectangle 4">
            <a:extLst>
              <a:ext uri="{FF2B5EF4-FFF2-40B4-BE49-F238E27FC236}">
                <a16:creationId xmlns:a16="http://schemas.microsoft.com/office/drawing/2014/main" id="{B8EA5A95-8329-284A-B85B-2629D6CA8B66}"/>
              </a:ext>
            </a:extLst>
          </p:cNvPr>
          <p:cNvSpPr/>
          <p:nvPr/>
        </p:nvSpPr>
        <p:spPr>
          <a:xfrm>
            <a:off x="1578834" y="777775"/>
            <a:ext cx="1927563" cy="3471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(7*7, stride =2)</a:t>
            </a:r>
          </a:p>
        </p:txBody>
      </p:sp>
      <p:sp>
        <p:nvSpPr>
          <p:cNvPr id="6" name="Rounded Rectangle 5">
            <a:extLst>
              <a:ext uri="{FF2B5EF4-FFF2-40B4-BE49-F238E27FC236}">
                <a16:creationId xmlns:a16="http://schemas.microsoft.com/office/drawing/2014/main" id="{A0E05388-8006-2343-B236-0C215AA602E3}"/>
              </a:ext>
            </a:extLst>
          </p:cNvPr>
          <p:cNvSpPr/>
          <p:nvPr/>
        </p:nvSpPr>
        <p:spPr>
          <a:xfrm>
            <a:off x="1578833" y="1309896"/>
            <a:ext cx="1927563" cy="3471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Max Pooling</a:t>
            </a:r>
          </a:p>
        </p:txBody>
      </p:sp>
      <p:sp>
        <p:nvSpPr>
          <p:cNvPr id="7" name="Rounded Rectangle 6">
            <a:extLst>
              <a:ext uri="{FF2B5EF4-FFF2-40B4-BE49-F238E27FC236}">
                <a16:creationId xmlns:a16="http://schemas.microsoft.com/office/drawing/2014/main" id="{F06BA15B-7076-834B-8D55-9165A58445F8}"/>
              </a:ext>
            </a:extLst>
          </p:cNvPr>
          <p:cNvSpPr/>
          <p:nvPr/>
        </p:nvSpPr>
        <p:spPr>
          <a:xfrm>
            <a:off x="1578833" y="1842017"/>
            <a:ext cx="1927563" cy="350543"/>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3*Residual Block</a:t>
            </a:r>
          </a:p>
        </p:txBody>
      </p:sp>
      <p:sp>
        <p:nvSpPr>
          <p:cNvPr id="9" name="Rounded Rectangle 8">
            <a:extLst>
              <a:ext uri="{FF2B5EF4-FFF2-40B4-BE49-F238E27FC236}">
                <a16:creationId xmlns:a16="http://schemas.microsoft.com/office/drawing/2014/main" id="{62917848-7709-4941-B343-B484C319CEB7}"/>
              </a:ext>
            </a:extLst>
          </p:cNvPr>
          <p:cNvSpPr/>
          <p:nvPr/>
        </p:nvSpPr>
        <p:spPr>
          <a:xfrm>
            <a:off x="1578833" y="3132921"/>
            <a:ext cx="1927563" cy="350543"/>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4*Residual Block</a:t>
            </a:r>
          </a:p>
        </p:txBody>
      </p:sp>
      <p:sp>
        <p:nvSpPr>
          <p:cNvPr id="11" name="Rounded Rectangle 10">
            <a:extLst>
              <a:ext uri="{FF2B5EF4-FFF2-40B4-BE49-F238E27FC236}">
                <a16:creationId xmlns:a16="http://schemas.microsoft.com/office/drawing/2014/main" id="{195CE1F2-5DD9-F049-ABEC-8D8E505555AC}"/>
              </a:ext>
            </a:extLst>
          </p:cNvPr>
          <p:cNvSpPr/>
          <p:nvPr/>
        </p:nvSpPr>
        <p:spPr>
          <a:xfrm>
            <a:off x="1578833" y="4200806"/>
            <a:ext cx="1927563" cy="350543"/>
          </a:xfrm>
          <a:prstGeom prst="roundRect">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6*Residual Block</a:t>
            </a:r>
          </a:p>
        </p:txBody>
      </p:sp>
      <p:sp>
        <p:nvSpPr>
          <p:cNvPr id="13" name="Rounded Rectangle 12">
            <a:extLst>
              <a:ext uri="{FF2B5EF4-FFF2-40B4-BE49-F238E27FC236}">
                <a16:creationId xmlns:a16="http://schemas.microsoft.com/office/drawing/2014/main" id="{9A0966F9-4D06-0840-9DBA-E11772A2B252}"/>
              </a:ext>
            </a:extLst>
          </p:cNvPr>
          <p:cNvSpPr/>
          <p:nvPr/>
        </p:nvSpPr>
        <p:spPr>
          <a:xfrm>
            <a:off x="1578833" y="5701671"/>
            <a:ext cx="1927563" cy="3505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3*Residual Block</a:t>
            </a:r>
          </a:p>
        </p:txBody>
      </p:sp>
      <p:sp>
        <p:nvSpPr>
          <p:cNvPr id="14" name="TextBox 13">
            <a:extLst>
              <a:ext uri="{FF2B5EF4-FFF2-40B4-BE49-F238E27FC236}">
                <a16:creationId xmlns:a16="http://schemas.microsoft.com/office/drawing/2014/main" id="{3464AA5A-AC11-3E49-B05B-96D6F71F0E92}"/>
              </a:ext>
            </a:extLst>
          </p:cNvPr>
          <p:cNvSpPr txBox="1"/>
          <p:nvPr/>
        </p:nvSpPr>
        <p:spPr>
          <a:xfrm>
            <a:off x="1560155" y="6483694"/>
            <a:ext cx="1910331" cy="369332"/>
          </a:xfrm>
          <a:prstGeom prst="rect">
            <a:avLst/>
          </a:prstGeom>
          <a:noFill/>
        </p:spPr>
        <p:txBody>
          <a:bodyPr wrap="none" rtlCol="0">
            <a:spAutoFit/>
          </a:bodyPr>
          <a:lstStyle/>
          <a:p>
            <a:r>
              <a:rPr lang="en-US" dirty="0"/>
              <a:t>ResNet34 encoder</a:t>
            </a:r>
          </a:p>
        </p:txBody>
      </p:sp>
      <p:cxnSp>
        <p:nvCxnSpPr>
          <p:cNvPr id="21" name="Straight Arrow Connector 20">
            <a:extLst>
              <a:ext uri="{FF2B5EF4-FFF2-40B4-BE49-F238E27FC236}">
                <a16:creationId xmlns:a16="http://schemas.microsoft.com/office/drawing/2014/main" id="{CDE04776-D401-CC47-8FEC-BBC20A3F314A}"/>
              </a:ext>
            </a:extLst>
          </p:cNvPr>
          <p:cNvCxnSpPr>
            <a:cxnSpLocks/>
          </p:cNvCxnSpPr>
          <p:nvPr/>
        </p:nvCxnSpPr>
        <p:spPr>
          <a:xfrm>
            <a:off x="2542615" y="1162441"/>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DDE2CA36-F856-7147-9522-A1E5D482D8EE}"/>
              </a:ext>
            </a:extLst>
          </p:cNvPr>
          <p:cNvSpPr/>
          <p:nvPr/>
        </p:nvSpPr>
        <p:spPr>
          <a:xfrm>
            <a:off x="1578833" y="2623797"/>
            <a:ext cx="1927563" cy="347132"/>
          </a:xfrm>
          <a:prstGeom prst="roundRect">
            <a:avLst/>
          </a:prstGeom>
          <a:ln w="28575"/>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Max Pooling</a:t>
            </a:r>
          </a:p>
        </p:txBody>
      </p:sp>
      <p:cxnSp>
        <p:nvCxnSpPr>
          <p:cNvPr id="25" name="Straight Arrow Connector 24">
            <a:extLst>
              <a:ext uri="{FF2B5EF4-FFF2-40B4-BE49-F238E27FC236}">
                <a16:creationId xmlns:a16="http://schemas.microsoft.com/office/drawing/2014/main" id="{DF350FD5-873E-1944-B192-C23000DAC98B}"/>
              </a:ext>
            </a:extLst>
          </p:cNvPr>
          <p:cNvCxnSpPr>
            <a:cxnSpLocks/>
          </p:cNvCxnSpPr>
          <p:nvPr/>
        </p:nvCxnSpPr>
        <p:spPr>
          <a:xfrm>
            <a:off x="2542614" y="2222703"/>
            <a:ext cx="0" cy="3813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023B4EB9-85A6-6C42-86F9-232D13F48EB9}"/>
              </a:ext>
            </a:extLst>
          </p:cNvPr>
          <p:cNvSpPr/>
          <p:nvPr/>
        </p:nvSpPr>
        <p:spPr>
          <a:xfrm>
            <a:off x="1578833" y="3691682"/>
            <a:ext cx="1927563" cy="347132"/>
          </a:xfrm>
          <a:prstGeom prst="roundRect">
            <a:avLst/>
          </a:prstGeom>
          <a:ln w="28575"/>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Max Pooling</a:t>
            </a:r>
          </a:p>
        </p:txBody>
      </p:sp>
      <p:cxnSp>
        <p:nvCxnSpPr>
          <p:cNvPr id="27" name="Straight Arrow Connector 26">
            <a:extLst>
              <a:ext uri="{FF2B5EF4-FFF2-40B4-BE49-F238E27FC236}">
                <a16:creationId xmlns:a16="http://schemas.microsoft.com/office/drawing/2014/main" id="{E831E623-604A-DA41-B5B2-EE715EED0891}"/>
              </a:ext>
            </a:extLst>
          </p:cNvPr>
          <p:cNvCxnSpPr>
            <a:cxnSpLocks/>
          </p:cNvCxnSpPr>
          <p:nvPr/>
        </p:nvCxnSpPr>
        <p:spPr>
          <a:xfrm>
            <a:off x="2542615" y="3544227"/>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B1CF0B3-D399-7942-9B2C-C0ADC95E1E94}"/>
              </a:ext>
            </a:extLst>
          </p:cNvPr>
          <p:cNvSpPr/>
          <p:nvPr/>
        </p:nvSpPr>
        <p:spPr>
          <a:xfrm>
            <a:off x="1578833" y="5190968"/>
            <a:ext cx="1927563" cy="3471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Max Pooling</a:t>
            </a:r>
          </a:p>
        </p:txBody>
      </p:sp>
      <p:cxnSp>
        <p:nvCxnSpPr>
          <p:cNvPr id="29" name="Straight Arrow Connector 28">
            <a:extLst>
              <a:ext uri="{FF2B5EF4-FFF2-40B4-BE49-F238E27FC236}">
                <a16:creationId xmlns:a16="http://schemas.microsoft.com/office/drawing/2014/main" id="{155CC1C4-1FDE-C34E-AD8B-915E0C8B00C8}"/>
              </a:ext>
            </a:extLst>
          </p:cNvPr>
          <p:cNvCxnSpPr>
            <a:cxnSpLocks/>
          </p:cNvCxnSpPr>
          <p:nvPr/>
        </p:nvCxnSpPr>
        <p:spPr>
          <a:xfrm>
            <a:off x="2535621" y="4606468"/>
            <a:ext cx="6995" cy="52915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3C81BA-2933-DB41-BE60-0CE94507DE38}"/>
              </a:ext>
            </a:extLst>
          </p:cNvPr>
          <p:cNvCxnSpPr>
            <a:cxnSpLocks/>
          </p:cNvCxnSpPr>
          <p:nvPr/>
        </p:nvCxnSpPr>
        <p:spPr>
          <a:xfrm>
            <a:off x="2536887" y="4056983"/>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128A749-BCC0-964A-B701-0D4809194D35}"/>
              </a:ext>
            </a:extLst>
          </p:cNvPr>
          <p:cNvCxnSpPr>
            <a:cxnSpLocks/>
          </p:cNvCxnSpPr>
          <p:nvPr/>
        </p:nvCxnSpPr>
        <p:spPr>
          <a:xfrm>
            <a:off x="2540572" y="5559149"/>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76A1BD6-1378-C14C-97BC-8790AA382EFB}"/>
              </a:ext>
            </a:extLst>
          </p:cNvPr>
          <p:cNvCxnSpPr>
            <a:cxnSpLocks/>
          </p:cNvCxnSpPr>
          <p:nvPr/>
        </p:nvCxnSpPr>
        <p:spPr>
          <a:xfrm>
            <a:off x="2536885" y="2992838"/>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0E8DEC-4592-3D41-AFE3-02C1758127F6}"/>
              </a:ext>
            </a:extLst>
          </p:cNvPr>
          <p:cNvCxnSpPr>
            <a:cxnSpLocks/>
          </p:cNvCxnSpPr>
          <p:nvPr/>
        </p:nvCxnSpPr>
        <p:spPr>
          <a:xfrm>
            <a:off x="2536885" y="1692310"/>
            <a:ext cx="0" cy="12683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C11452AD-7BC8-0C4C-98FA-65E2CE298494}"/>
              </a:ext>
            </a:extLst>
          </p:cNvPr>
          <p:cNvSpPr/>
          <p:nvPr/>
        </p:nvSpPr>
        <p:spPr>
          <a:xfrm>
            <a:off x="3843942" y="5648303"/>
            <a:ext cx="1142708" cy="4221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(3*3, dilation = 1)</a:t>
            </a:r>
          </a:p>
        </p:txBody>
      </p:sp>
      <p:cxnSp>
        <p:nvCxnSpPr>
          <p:cNvPr id="37" name="Straight Arrow Connector 36">
            <a:extLst>
              <a:ext uri="{FF2B5EF4-FFF2-40B4-BE49-F238E27FC236}">
                <a16:creationId xmlns:a16="http://schemas.microsoft.com/office/drawing/2014/main" id="{BEF295C7-3D1B-504D-9327-E6223A55F6A3}"/>
              </a:ext>
            </a:extLst>
          </p:cNvPr>
          <p:cNvCxnSpPr>
            <a:cxnSpLocks/>
          </p:cNvCxnSpPr>
          <p:nvPr/>
        </p:nvCxnSpPr>
        <p:spPr>
          <a:xfrm>
            <a:off x="3580231" y="5876974"/>
            <a:ext cx="2279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1F6FEE55-61B2-6146-A3C2-C808EB6BB6E4}"/>
              </a:ext>
            </a:extLst>
          </p:cNvPr>
          <p:cNvSpPr/>
          <p:nvPr/>
        </p:nvSpPr>
        <p:spPr>
          <a:xfrm>
            <a:off x="5427142" y="5648303"/>
            <a:ext cx="1142708" cy="4221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(3*3, dilation = 2)</a:t>
            </a:r>
          </a:p>
        </p:txBody>
      </p:sp>
      <p:cxnSp>
        <p:nvCxnSpPr>
          <p:cNvPr id="49" name="Straight Arrow Connector 48">
            <a:extLst>
              <a:ext uri="{FF2B5EF4-FFF2-40B4-BE49-F238E27FC236}">
                <a16:creationId xmlns:a16="http://schemas.microsoft.com/office/drawing/2014/main" id="{46628F02-89EA-1D4C-991B-EDDF425324B8}"/>
              </a:ext>
            </a:extLst>
          </p:cNvPr>
          <p:cNvCxnSpPr>
            <a:cxnSpLocks/>
          </p:cNvCxnSpPr>
          <p:nvPr/>
        </p:nvCxnSpPr>
        <p:spPr>
          <a:xfrm>
            <a:off x="5060485" y="5875579"/>
            <a:ext cx="3084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70AEF292-D97C-1944-9EEB-395F536B1021}"/>
              </a:ext>
            </a:extLst>
          </p:cNvPr>
          <p:cNvSpPr/>
          <p:nvPr/>
        </p:nvSpPr>
        <p:spPr>
          <a:xfrm>
            <a:off x="7010342" y="5648303"/>
            <a:ext cx="1142708" cy="4221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(3*3, dilation = 4)</a:t>
            </a:r>
          </a:p>
        </p:txBody>
      </p:sp>
      <p:cxnSp>
        <p:nvCxnSpPr>
          <p:cNvPr id="51" name="Straight Arrow Connector 50">
            <a:extLst>
              <a:ext uri="{FF2B5EF4-FFF2-40B4-BE49-F238E27FC236}">
                <a16:creationId xmlns:a16="http://schemas.microsoft.com/office/drawing/2014/main" id="{21DA64D5-7247-864A-B8CC-9620DD4661FC}"/>
              </a:ext>
            </a:extLst>
          </p:cNvPr>
          <p:cNvCxnSpPr>
            <a:cxnSpLocks/>
          </p:cNvCxnSpPr>
          <p:nvPr/>
        </p:nvCxnSpPr>
        <p:spPr>
          <a:xfrm>
            <a:off x="6643685" y="5875579"/>
            <a:ext cx="3084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9A9F9B94-5C23-4140-A3B3-384F3AA51056}"/>
              </a:ext>
            </a:extLst>
          </p:cNvPr>
          <p:cNvSpPr/>
          <p:nvPr/>
        </p:nvSpPr>
        <p:spPr>
          <a:xfrm>
            <a:off x="8593542" y="5623890"/>
            <a:ext cx="1142708" cy="4221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(3*3, dilation = 8)</a:t>
            </a:r>
          </a:p>
        </p:txBody>
      </p:sp>
      <p:cxnSp>
        <p:nvCxnSpPr>
          <p:cNvPr id="53" name="Straight Arrow Connector 52">
            <a:extLst>
              <a:ext uri="{FF2B5EF4-FFF2-40B4-BE49-F238E27FC236}">
                <a16:creationId xmlns:a16="http://schemas.microsoft.com/office/drawing/2014/main" id="{5F37542F-477F-5542-8A5D-E2A6C696A67E}"/>
              </a:ext>
            </a:extLst>
          </p:cNvPr>
          <p:cNvCxnSpPr>
            <a:cxnSpLocks/>
          </p:cNvCxnSpPr>
          <p:nvPr/>
        </p:nvCxnSpPr>
        <p:spPr>
          <a:xfrm>
            <a:off x="8226885" y="5851166"/>
            <a:ext cx="3084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F75B86F-ADEC-5F4A-9230-0D5020E9C1ED}"/>
              </a:ext>
            </a:extLst>
          </p:cNvPr>
          <p:cNvSpPr txBox="1"/>
          <p:nvPr/>
        </p:nvSpPr>
        <p:spPr>
          <a:xfrm>
            <a:off x="5497417" y="6482299"/>
            <a:ext cx="2677208" cy="369332"/>
          </a:xfrm>
          <a:prstGeom prst="rect">
            <a:avLst/>
          </a:prstGeom>
          <a:noFill/>
        </p:spPr>
        <p:txBody>
          <a:bodyPr wrap="none" rtlCol="0">
            <a:spAutoFit/>
          </a:bodyPr>
          <a:lstStyle/>
          <a:p>
            <a:r>
              <a:rPr lang="en-US" dirty="0"/>
              <a:t>Enlarge the receptive Field</a:t>
            </a:r>
          </a:p>
        </p:txBody>
      </p:sp>
      <p:cxnSp>
        <p:nvCxnSpPr>
          <p:cNvPr id="56" name="Straight Arrow Connector 55">
            <a:extLst>
              <a:ext uri="{FF2B5EF4-FFF2-40B4-BE49-F238E27FC236}">
                <a16:creationId xmlns:a16="http://schemas.microsoft.com/office/drawing/2014/main" id="{55C414AD-5A8C-DE47-8D43-A818773318C3}"/>
              </a:ext>
            </a:extLst>
          </p:cNvPr>
          <p:cNvCxnSpPr>
            <a:cxnSpLocks/>
          </p:cNvCxnSpPr>
          <p:nvPr/>
        </p:nvCxnSpPr>
        <p:spPr>
          <a:xfrm>
            <a:off x="9818550" y="5863856"/>
            <a:ext cx="227976"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Doughnut 56">
            <a:extLst>
              <a:ext uri="{FF2B5EF4-FFF2-40B4-BE49-F238E27FC236}">
                <a16:creationId xmlns:a16="http://schemas.microsoft.com/office/drawing/2014/main" id="{EDFA1B3C-17CD-9D4F-B1A0-F1362F8A076B}"/>
              </a:ext>
            </a:extLst>
          </p:cNvPr>
          <p:cNvSpPr/>
          <p:nvPr/>
        </p:nvSpPr>
        <p:spPr>
          <a:xfrm>
            <a:off x="10084215" y="5707599"/>
            <a:ext cx="337273" cy="337273"/>
          </a:xfrm>
          <a:prstGeom prst="donut">
            <a:avLst>
              <a:gd name="adj" fmla="val 10439"/>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8" name="Straight Connector 57">
            <a:extLst>
              <a:ext uri="{FF2B5EF4-FFF2-40B4-BE49-F238E27FC236}">
                <a16:creationId xmlns:a16="http://schemas.microsoft.com/office/drawing/2014/main" id="{B3B4E6F2-4E47-A049-BDCA-C4824033C923}"/>
              </a:ext>
            </a:extLst>
          </p:cNvPr>
          <p:cNvCxnSpPr>
            <a:cxnSpLocks/>
            <a:stCxn id="57" idx="4"/>
            <a:endCxn id="57" idx="0"/>
          </p:cNvCxnSpPr>
          <p:nvPr/>
        </p:nvCxnSpPr>
        <p:spPr>
          <a:xfrm flipV="1">
            <a:off x="10252852" y="5707599"/>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540E09-92FF-514B-92E8-4935384E49A5}"/>
              </a:ext>
            </a:extLst>
          </p:cNvPr>
          <p:cNvCxnSpPr>
            <a:cxnSpLocks/>
          </p:cNvCxnSpPr>
          <p:nvPr/>
        </p:nvCxnSpPr>
        <p:spPr>
          <a:xfrm>
            <a:off x="10084215" y="5864513"/>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86FD2A4-5907-D640-B379-2C15DC97E44D}"/>
              </a:ext>
            </a:extLst>
          </p:cNvPr>
          <p:cNvCxnSpPr>
            <a:cxnSpLocks/>
          </p:cNvCxnSpPr>
          <p:nvPr/>
        </p:nvCxnSpPr>
        <p:spPr>
          <a:xfrm>
            <a:off x="2544612" y="6127420"/>
            <a:ext cx="0" cy="32675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268CEB6-DB6B-EC47-A58A-45F6A0228209}"/>
              </a:ext>
            </a:extLst>
          </p:cNvPr>
          <p:cNvCxnSpPr>
            <a:cxnSpLocks/>
          </p:cNvCxnSpPr>
          <p:nvPr/>
        </p:nvCxnSpPr>
        <p:spPr>
          <a:xfrm>
            <a:off x="2544612" y="6437551"/>
            <a:ext cx="7705094"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155FB2-3C60-F248-9AEC-14FF13111C70}"/>
              </a:ext>
            </a:extLst>
          </p:cNvPr>
          <p:cNvCxnSpPr>
            <a:cxnSpLocks/>
          </p:cNvCxnSpPr>
          <p:nvPr/>
        </p:nvCxnSpPr>
        <p:spPr>
          <a:xfrm flipV="1">
            <a:off x="10249706" y="6110793"/>
            <a:ext cx="0" cy="3267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7A54DE-925A-5B47-BA3D-9859A384001A}"/>
              </a:ext>
            </a:extLst>
          </p:cNvPr>
          <p:cNvCxnSpPr>
            <a:cxnSpLocks/>
          </p:cNvCxnSpPr>
          <p:nvPr/>
        </p:nvCxnSpPr>
        <p:spPr>
          <a:xfrm flipV="1">
            <a:off x="10250880" y="5514339"/>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388FC778-84DE-FF42-8E97-EB3B30657153}"/>
              </a:ext>
            </a:extLst>
          </p:cNvPr>
          <p:cNvSpPr/>
          <p:nvPr/>
        </p:nvSpPr>
        <p:spPr>
          <a:xfrm>
            <a:off x="9300792" y="5138017"/>
            <a:ext cx="1927563" cy="347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Decoder Block</a:t>
            </a:r>
          </a:p>
        </p:txBody>
      </p:sp>
      <p:cxnSp>
        <p:nvCxnSpPr>
          <p:cNvPr id="72" name="Straight Arrow Connector 71">
            <a:extLst>
              <a:ext uri="{FF2B5EF4-FFF2-40B4-BE49-F238E27FC236}">
                <a16:creationId xmlns:a16="http://schemas.microsoft.com/office/drawing/2014/main" id="{A6C36AC4-8018-ED4D-ABFB-E59A060C2633}"/>
              </a:ext>
            </a:extLst>
          </p:cNvPr>
          <p:cNvCxnSpPr>
            <a:cxnSpLocks/>
          </p:cNvCxnSpPr>
          <p:nvPr/>
        </p:nvCxnSpPr>
        <p:spPr>
          <a:xfrm flipV="1">
            <a:off x="10224471" y="4955526"/>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Doughnut 77">
            <a:extLst>
              <a:ext uri="{FF2B5EF4-FFF2-40B4-BE49-F238E27FC236}">
                <a16:creationId xmlns:a16="http://schemas.microsoft.com/office/drawing/2014/main" id="{956397C4-EA22-2B4D-B00B-043E05B60433}"/>
              </a:ext>
            </a:extLst>
          </p:cNvPr>
          <p:cNvSpPr/>
          <p:nvPr/>
        </p:nvSpPr>
        <p:spPr>
          <a:xfrm>
            <a:off x="10044110" y="4574380"/>
            <a:ext cx="337273" cy="337273"/>
          </a:xfrm>
          <a:prstGeom prst="donut">
            <a:avLst>
              <a:gd name="adj" fmla="val 10439"/>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9" name="Straight Connector 78">
            <a:extLst>
              <a:ext uri="{FF2B5EF4-FFF2-40B4-BE49-F238E27FC236}">
                <a16:creationId xmlns:a16="http://schemas.microsoft.com/office/drawing/2014/main" id="{C2000A87-0BE4-C545-8D1B-661798EFE51E}"/>
              </a:ext>
            </a:extLst>
          </p:cNvPr>
          <p:cNvCxnSpPr>
            <a:cxnSpLocks/>
            <a:stCxn id="78" idx="4"/>
            <a:endCxn id="78" idx="0"/>
          </p:cNvCxnSpPr>
          <p:nvPr/>
        </p:nvCxnSpPr>
        <p:spPr>
          <a:xfrm flipV="1">
            <a:off x="10212747" y="4574380"/>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D57A47-E2EC-9642-99BA-16AD60132314}"/>
              </a:ext>
            </a:extLst>
          </p:cNvPr>
          <p:cNvCxnSpPr>
            <a:cxnSpLocks/>
          </p:cNvCxnSpPr>
          <p:nvPr/>
        </p:nvCxnSpPr>
        <p:spPr>
          <a:xfrm>
            <a:off x="10044110" y="4731294"/>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105E95D-A5D7-F44E-9DCE-1DC40576CF44}"/>
              </a:ext>
            </a:extLst>
          </p:cNvPr>
          <p:cNvCxnSpPr>
            <a:cxnSpLocks/>
          </p:cNvCxnSpPr>
          <p:nvPr/>
        </p:nvCxnSpPr>
        <p:spPr>
          <a:xfrm flipV="1">
            <a:off x="10209603" y="4408403"/>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95CCDB0C-C31E-6242-BFC4-72485F236319}"/>
              </a:ext>
            </a:extLst>
          </p:cNvPr>
          <p:cNvSpPr/>
          <p:nvPr/>
        </p:nvSpPr>
        <p:spPr>
          <a:xfrm>
            <a:off x="9285925" y="4018610"/>
            <a:ext cx="1927563" cy="347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Decoder Block</a:t>
            </a:r>
          </a:p>
        </p:txBody>
      </p:sp>
      <p:cxnSp>
        <p:nvCxnSpPr>
          <p:cNvPr id="84" name="Straight Arrow Connector 83">
            <a:extLst>
              <a:ext uri="{FF2B5EF4-FFF2-40B4-BE49-F238E27FC236}">
                <a16:creationId xmlns:a16="http://schemas.microsoft.com/office/drawing/2014/main" id="{9EBD8FE4-3635-D844-8A4D-FE1CC9BB95A5}"/>
              </a:ext>
            </a:extLst>
          </p:cNvPr>
          <p:cNvCxnSpPr>
            <a:cxnSpLocks/>
          </p:cNvCxnSpPr>
          <p:nvPr/>
        </p:nvCxnSpPr>
        <p:spPr>
          <a:xfrm flipV="1">
            <a:off x="10209604" y="3836119"/>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5" name="Doughnut 84">
            <a:extLst>
              <a:ext uri="{FF2B5EF4-FFF2-40B4-BE49-F238E27FC236}">
                <a16:creationId xmlns:a16="http://schemas.microsoft.com/office/drawing/2014/main" id="{46C4622B-0839-764F-8908-5D0270F2D7F3}"/>
              </a:ext>
            </a:extLst>
          </p:cNvPr>
          <p:cNvSpPr/>
          <p:nvPr/>
        </p:nvSpPr>
        <p:spPr>
          <a:xfrm>
            <a:off x="10029243" y="3454973"/>
            <a:ext cx="337273" cy="337273"/>
          </a:xfrm>
          <a:prstGeom prst="donut">
            <a:avLst>
              <a:gd name="adj" fmla="val 10439"/>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6" name="Straight Connector 85">
            <a:extLst>
              <a:ext uri="{FF2B5EF4-FFF2-40B4-BE49-F238E27FC236}">
                <a16:creationId xmlns:a16="http://schemas.microsoft.com/office/drawing/2014/main" id="{22384FEB-1967-FA4B-B3D2-9179E666FAAB}"/>
              </a:ext>
            </a:extLst>
          </p:cNvPr>
          <p:cNvCxnSpPr>
            <a:cxnSpLocks/>
            <a:stCxn id="85" idx="4"/>
            <a:endCxn id="85" idx="0"/>
          </p:cNvCxnSpPr>
          <p:nvPr/>
        </p:nvCxnSpPr>
        <p:spPr>
          <a:xfrm flipV="1">
            <a:off x="10197880" y="3454973"/>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837D17-F5D6-8A4A-9357-003ED95FCE7E}"/>
              </a:ext>
            </a:extLst>
          </p:cNvPr>
          <p:cNvCxnSpPr>
            <a:cxnSpLocks/>
          </p:cNvCxnSpPr>
          <p:nvPr/>
        </p:nvCxnSpPr>
        <p:spPr>
          <a:xfrm>
            <a:off x="10029243" y="3611887"/>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32FDE18-4B66-BD45-BEFF-1F9D88844C92}"/>
              </a:ext>
            </a:extLst>
          </p:cNvPr>
          <p:cNvCxnSpPr>
            <a:cxnSpLocks/>
          </p:cNvCxnSpPr>
          <p:nvPr/>
        </p:nvCxnSpPr>
        <p:spPr>
          <a:xfrm flipV="1">
            <a:off x="10194735" y="3300379"/>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D0447BD4-8C8D-5D42-BB88-5D7F4CAC91EC}"/>
              </a:ext>
            </a:extLst>
          </p:cNvPr>
          <p:cNvSpPr/>
          <p:nvPr/>
        </p:nvSpPr>
        <p:spPr>
          <a:xfrm>
            <a:off x="9255015" y="2902565"/>
            <a:ext cx="1927563" cy="347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Decoder Block</a:t>
            </a:r>
          </a:p>
        </p:txBody>
      </p:sp>
      <p:cxnSp>
        <p:nvCxnSpPr>
          <p:cNvPr id="90" name="Straight Arrow Connector 89">
            <a:extLst>
              <a:ext uri="{FF2B5EF4-FFF2-40B4-BE49-F238E27FC236}">
                <a16:creationId xmlns:a16="http://schemas.microsoft.com/office/drawing/2014/main" id="{714DD8D7-731C-9845-B464-08AAAC0DB4EF}"/>
              </a:ext>
            </a:extLst>
          </p:cNvPr>
          <p:cNvCxnSpPr>
            <a:cxnSpLocks/>
          </p:cNvCxnSpPr>
          <p:nvPr/>
        </p:nvCxnSpPr>
        <p:spPr>
          <a:xfrm flipV="1">
            <a:off x="10226820" y="2720074"/>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1" name="Doughnut 90">
            <a:extLst>
              <a:ext uri="{FF2B5EF4-FFF2-40B4-BE49-F238E27FC236}">
                <a16:creationId xmlns:a16="http://schemas.microsoft.com/office/drawing/2014/main" id="{DB19025D-1D42-DC49-9676-09C3EE46A8DD}"/>
              </a:ext>
            </a:extLst>
          </p:cNvPr>
          <p:cNvSpPr/>
          <p:nvPr/>
        </p:nvSpPr>
        <p:spPr>
          <a:xfrm>
            <a:off x="10046459" y="2338928"/>
            <a:ext cx="337273" cy="337273"/>
          </a:xfrm>
          <a:prstGeom prst="donut">
            <a:avLst>
              <a:gd name="adj" fmla="val 10439"/>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2" name="Straight Connector 91">
            <a:extLst>
              <a:ext uri="{FF2B5EF4-FFF2-40B4-BE49-F238E27FC236}">
                <a16:creationId xmlns:a16="http://schemas.microsoft.com/office/drawing/2014/main" id="{EDAC994F-C81B-8A4C-8BEA-EC0A08A31150}"/>
              </a:ext>
            </a:extLst>
          </p:cNvPr>
          <p:cNvCxnSpPr>
            <a:cxnSpLocks/>
            <a:stCxn id="91" idx="4"/>
            <a:endCxn id="91" idx="0"/>
          </p:cNvCxnSpPr>
          <p:nvPr/>
        </p:nvCxnSpPr>
        <p:spPr>
          <a:xfrm flipV="1">
            <a:off x="10215096" y="2338928"/>
            <a:ext cx="0" cy="337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EFF1EE9-BC21-2D42-8D13-32C091304AB0}"/>
              </a:ext>
            </a:extLst>
          </p:cNvPr>
          <p:cNvCxnSpPr>
            <a:cxnSpLocks/>
          </p:cNvCxnSpPr>
          <p:nvPr/>
        </p:nvCxnSpPr>
        <p:spPr>
          <a:xfrm>
            <a:off x="10046459" y="2495842"/>
            <a:ext cx="33727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89348F9-2A1E-D647-BAA0-40F0C7A1A712}"/>
              </a:ext>
            </a:extLst>
          </p:cNvPr>
          <p:cNvCxnSpPr>
            <a:cxnSpLocks/>
          </p:cNvCxnSpPr>
          <p:nvPr/>
        </p:nvCxnSpPr>
        <p:spPr>
          <a:xfrm flipV="1">
            <a:off x="10215097" y="2161171"/>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3CB9EAB9-952F-104D-982D-301E54328273}"/>
              </a:ext>
            </a:extLst>
          </p:cNvPr>
          <p:cNvSpPr/>
          <p:nvPr/>
        </p:nvSpPr>
        <p:spPr>
          <a:xfrm>
            <a:off x="9251313" y="1784441"/>
            <a:ext cx="1927563" cy="347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Decoder Block</a:t>
            </a:r>
          </a:p>
        </p:txBody>
      </p:sp>
      <p:cxnSp>
        <p:nvCxnSpPr>
          <p:cNvPr id="97" name="Straight Arrow Connector 96">
            <a:extLst>
              <a:ext uri="{FF2B5EF4-FFF2-40B4-BE49-F238E27FC236}">
                <a16:creationId xmlns:a16="http://schemas.microsoft.com/office/drawing/2014/main" id="{D9008C84-A23A-7348-AD35-1B222E031D4B}"/>
              </a:ext>
            </a:extLst>
          </p:cNvPr>
          <p:cNvCxnSpPr>
            <a:cxnSpLocks/>
          </p:cNvCxnSpPr>
          <p:nvPr/>
        </p:nvCxnSpPr>
        <p:spPr>
          <a:xfrm flipV="1">
            <a:off x="10207077" y="1616364"/>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F377E23E-1D7A-1C4F-90C2-F691627E6554}"/>
              </a:ext>
            </a:extLst>
          </p:cNvPr>
          <p:cNvSpPr/>
          <p:nvPr/>
        </p:nvSpPr>
        <p:spPr>
          <a:xfrm>
            <a:off x="9251313" y="1197468"/>
            <a:ext cx="1927563" cy="42073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4*4 Transposed Convolution</a:t>
            </a:r>
          </a:p>
        </p:txBody>
      </p:sp>
      <p:sp>
        <p:nvSpPr>
          <p:cNvPr id="99" name="Rounded Rectangle 98">
            <a:extLst>
              <a:ext uri="{FF2B5EF4-FFF2-40B4-BE49-F238E27FC236}">
                <a16:creationId xmlns:a16="http://schemas.microsoft.com/office/drawing/2014/main" id="{4A464540-D15F-854C-830E-145C04C84A33}"/>
              </a:ext>
            </a:extLst>
          </p:cNvPr>
          <p:cNvSpPr/>
          <p:nvPr/>
        </p:nvSpPr>
        <p:spPr>
          <a:xfrm>
            <a:off x="9623381" y="690707"/>
            <a:ext cx="1142708" cy="3471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Conv (3*3, dilation = 1)</a:t>
            </a:r>
          </a:p>
        </p:txBody>
      </p:sp>
      <p:cxnSp>
        <p:nvCxnSpPr>
          <p:cNvPr id="100" name="Straight Arrow Connector 99">
            <a:extLst>
              <a:ext uri="{FF2B5EF4-FFF2-40B4-BE49-F238E27FC236}">
                <a16:creationId xmlns:a16="http://schemas.microsoft.com/office/drawing/2014/main" id="{A9BA4B7E-B4FA-314C-9A78-D45DEFE7BE7E}"/>
              </a:ext>
            </a:extLst>
          </p:cNvPr>
          <p:cNvCxnSpPr>
            <a:cxnSpLocks/>
          </p:cNvCxnSpPr>
          <p:nvPr/>
        </p:nvCxnSpPr>
        <p:spPr>
          <a:xfrm flipV="1">
            <a:off x="10194735" y="1069290"/>
            <a:ext cx="0" cy="12138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32E1A4F7-2908-C147-9AF1-E7337875B019}"/>
              </a:ext>
            </a:extLst>
          </p:cNvPr>
          <p:cNvSpPr/>
          <p:nvPr/>
        </p:nvSpPr>
        <p:spPr>
          <a:xfrm>
            <a:off x="10766089" y="80462"/>
            <a:ext cx="1301607" cy="46175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Roads in an image</a:t>
            </a:r>
          </a:p>
        </p:txBody>
      </p:sp>
      <p:cxnSp>
        <p:nvCxnSpPr>
          <p:cNvPr id="107" name="Straight Arrow Connector 106">
            <a:extLst>
              <a:ext uri="{FF2B5EF4-FFF2-40B4-BE49-F238E27FC236}">
                <a16:creationId xmlns:a16="http://schemas.microsoft.com/office/drawing/2014/main" id="{C046FE60-3230-EB46-B2F1-EC3768BFBCDD}"/>
              </a:ext>
            </a:extLst>
          </p:cNvPr>
          <p:cNvCxnSpPr>
            <a:cxnSpLocks/>
          </p:cNvCxnSpPr>
          <p:nvPr/>
        </p:nvCxnSpPr>
        <p:spPr>
          <a:xfrm flipV="1">
            <a:off x="10249706" y="298029"/>
            <a:ext cx="485239" cy="3267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4DB2955-84CF-684A-AEE1-D1AE2F9A6F19}"/>
              </a:ext>
            </a:extLst>
          </p:cNvPr>
          <p:cNvSpPr txBox="1"/>
          <p:nvPr/>
        </p:nvSpPr>
        <p:spPr>
          <a:xfrm>
            <a:off x="9318024" y="6496293"/>
            <a:ext cx="1910331" cy="369332"/>
          </a:xfrm>
          <a:prstGeom prst="rect">
            <a:avLst/>
          </a:prstGeom>
          <a:noFill/>
        </p:spPr>
        <p:txBody>
          <a:bodyPr wrap="none" rtlCol="0">
            <a:spAutoFit/>
          </a:bodyPr>
          <a:lstStyle/>
          <a:p>
            <a:r>
              <a:rPr lang="en-US" dirty="0"/>
              <a:t>ResNet34 decoder</a:t>
            </a:r>
          </a:p>
        </p:txBody>
      </p:sp>
      <p:cxnSp>
        <p:nvCxnSpPr>
          <p:cNvPr id="113" name="Straight Arrow Connector 112">
            <a:extLst>
              <a:ext uri="{FF2B5EF4-FFF2-40B4-BE49-F238E27FC236}">
                <a16:creationId xmlns:a16="http://schemas.microsoft.com/office/drawing/2014/main" id="{E73B9344-1A27-4E42-9617-B34C64700D9C}"/>
              </a:ext>
            </a:extLst>
          </p:cNvPr>
          <p:cNvCxnSpPr>
            <a:cxnSpLocks/>
          </p:cNvCxnSpPr>
          <p:nvPr/>
        </p:nvCxnSpPr>
        <p:spPr>
          <a:xfrm flipV="1">
            <a:off x="2644088" y="4732183"/>
            <a:ext cx="7311600" cy="23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B5100DF-4127-E046-AE24-F54A8CE8045E}"/>
              </a:ext>
            </a:extLst>
          </p:cNvPr>
          <p:cNvCxnSpPr>
            <a:cxnSpLocks/>
          </p:cNvCxnSpPr>
          <p:nvPr/>
        </p:nvCxnSpPr>
        <p:spPr>
          <a:xfrm>
            <a:off x="2667238" y="3601608"/>
            <a:ext cx="73116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DA717E-20FA-834D-A927-902B796D461C}"/>
              </a:ext>
            </a:extLst>
          </p:cNvPr>
          <p:cNvCxnSpPr>
            <a:cxnSpLocks/>
          </p:cNvCxnSpPr>
          <p:nvPr/>
        </p:nvCxnSpPr>
        <p:spPr>
          <a:xfrm>
            <a:off x="2644088" y="2507564"/>
            <a:ext cx="73116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9D7CAED-4246-7245-BA4E-D580B81B3B04}"/>
              </a:ext>
            </a:extLst>
          </p:cNvPr>
          <p:cNvCxnSpPr>
            <a:cxnSpLocks/>
          </p:cNvCxnSpPr>
          <p:nvPr/>
        </p:nvCxnSpPr>
        <p:spPr>
          <a:xfrm>
            <a:off x="1515762" y="311342"/>
            <a:ext cx="999558" cy="365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65656AB-0433-494B-8802-55A7D70EB857}"/>
              </a:ext>
            </a:extLst>
          </p:cNvPr>
          <p:cNvSpPr txBox="1"/>
          <p:nvPr/>
        </p:nvSpPr>
        <p:spPr>
          <a:xfrm>
            <a:off x="4247113" y="100773"/>
            <a:ext cx="3486638" cy="523220"/>
          </a:xfrm>
          <a:prstGeom prst="rect">
            <a:avLst/>
          </a:prstGeom>
          <a:noFill/>
        </p:spPr>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rPr>
              <a:t>Road detection model</a:t>
            </a:r>
          </a:p>
        </p:txBody>
      </p:sp>
      <p:sp>
        <p:nvSpPr>
          <p:cNvPr id="75" name="TextBox 74">
            <a:extLst>
              <a:ext uri="{FF2B5EF4-FFF2-40B4-BE49-F238E27FC236}">
                <a16:creationId xmlns:a16="http://schemas.microsoft.com/office/drawing/2014/main" id="{05BE76C8-D7CE-6A47-A214-3964BB64C624}"/>
              </a:ext>
            </a:extLst>
          </p:cNvPr>
          <p:cNvSpPr txBox="1"/>
          <p:nvPr/>
        </p:nvSpPr>
        <p:spPr>
          <a:xfrm>
            <a:off x="4262515" y="547792"/>
            <a:ext cx="3471235" cy="523220"/>
          </a:xfrm>
          <a:prstGeom prst="rect">
            <a:avLst/>
          </a:prstGeom>
          <a:noFill/>
        </p:spPr>
        <p:txBody>
          <a:bodyPr wrap="square" rtlCol="0">
            <a:spAutoFit/>
          </a:bodyPr>
          <a:lstStyle/>
          <a:p>
            <a:pPr algn="ctr"/>
            <a:r>
              <a:rPr lang="en-US" sz="2800" dirty="0">
                <a:ln w="0"/>
                <a:solidFill>
                  <a:schemeClr val="accent1"/>
                </a:solidFill>
                <a:effectLst>
                  <a:outerShdw blurRad="38100" dist="25400" dir="5400000" algn="ctr" rotWithShape="0">
                    <a:srgbClr val="6E747A">
                      <a:alpha val="43000"/>
                    </a:srgbClr>
                  </a:outerShdw>
                </a:effectLst>
              </a:rPr>
              <a:t>D-</a:t>
            </a:r>
            <a:r>
              <a:rPr lang="en-US" sz="2800" dirty="0" err="1">
                <a:ln w="0"/>
                <a:solidFill>
                  <a:schemeClr val="accent1"/>
                </a:solidFill>
                <a:effectLst>
                  <a:outerShdw blurRad="38100" dist="25400" dir="5400000" algn="ctr" rotWithShape="0">
                    <a:srgbClr val="6E747A">
                      <a:alpha val="43000"/>
                    </a:srgbClr>
                  </a:outerShdw>
                </a:effectLst>
              </a:rPr>
              <a:t>Linknet</a:t>
            </a:r>
            <a:endParaRPr lang="en-US" sz="2800" dirty="0">
              <a:ln w="0"/>
              <a:solidFill>
                <a:schemeClr val="accent1"/>
              </a:solidFill>
              <a:effectLst>
                <a:outerShdw blurRad="38100" dist="25400" dir="5400000" algn="ctr" rotWithShape="0">
                  <a:srgbClr val="6E747A">
                    <a:alpha val="43000"/>
                  </a:srgbClr>
                </a:outerShdw>
              </a:effectLst>
            </a:endParaRPr>
          </a:p>
        </p:txBody>
      </p:sp>
      <p:sp>
        <p:nvSpPr>
          <p:cNvPr id="76" name="Left Arrow 75">
            <a:hlinkClick r:id="rId2" action="ppaction://hlinksldjump"/>
            <a:extLst>
              <a:ext uri="{FF2B5EF4-FFF2-40B4-BE49-F238E27FC236}">
                <a16:creationId xmlns:a16="http://schemas.microsoft.com/office/drawing/2014/main" id="{83666AE0-EC76-874F-BBEB-4B5D3427DE58}"/>
              </a:ext>
            </a:extLst>
          </p:cNvPr>
          <p:cNvSpPr/>
          <p:nvPr/>
        </p:nvSpPr>
        <p:spPr>
          <a:xfrm>
            <a:off x="177551" y="6337989"/>
            <a:ext cx="1210856" cy="4462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back</a:t>
            </a:r>
          </a:p>
        </p:txBody>
      </p:sp>
    </p:spTree>
    <p:extLst>
      <p:ext uri="{BB962C8B-B14F-4D97-AF65-F5344CB8AC3E}">
        <p14:creationId xmlns:p14="http://schemas.microsoft.com/office/powerpoint/2010/main" val="61632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992E-15BC-8C45-8654-D479624B4314}"/>
              </a:ext>
            </a:extLst>
          </p:cNvPr>
          <p:cNvSpPr>
            <a:spLocks noGrp="1"/>
          </p:cNvSpPr>
          <p:nvPr>
            <p:ph type="title"/>
          </p:nvPr>
        </p:nvSpPr>
        <p:spPr/>
        <p:txBody>
          <a:bodyPr/>
          <a:lstStyle/>
          <a:p>
            <a:r>
              <a:rPr lang="en-US" dirty="0"/>
              <a:t>Dilated convolution</a:t>
            </a:r>
          </a:p>
        </p:txBody>
      </p:sp>
      <p:sp>
        <p:nvSpPr>
          <p:cNvPr id="4" name="Date Placeholder 3">
            <a:extLst>
              <a:ext uri="{FF2B5EF4-FFF2-40B4-BE49-F238E27FC236}">
                <a16:creationId xmlns:a16="http://schemas.microsoft.com/office/drawing/2014/main" id="{6606C67E-B4C8-C941-B130-8AB98BAB673E}"/>
              </a:ext>
            </a:extLst>
          </p:cNvPr>
          <p:cNvSpPr>
            <a:spLocks noGrp="1"/>
          </p:cNvSpPr>
          <p:nvPr>
            <p:ph type="dt" sz="half" idx="10"/>
          </p:nvPr>
        </p:nvSpPr>
        <p:spPr/>
        <p:txBody>
          <a:bodyPr/>
          <a:lstStyle/>
          <a:p>
            <a:r>
              <a:rPr lang="en-IN"/>
              <a:t>18 June 2020</a:t>
            </a:r>
            <a:endParaRPr lang="en-US" dirty="0"/>
          </a:p>
        </p:txBody>
      </p:sp>
      <p:sp>
        <p:nvSpPr>
          <p:cNvPr id="5" name="Footer Placeholder 4">
            <a:extLst>
              <a:ext uri="{FF2B5EF4-FFF2-40B4-BE49-F238E27FC236}">
                <a16:creationId xmlns:a16="http://schemas.microsoft.com/office/drawing/2014/main" id="{9641BA7E-57D4-1F4F-A4F0-FD3C38D9302D}"/>
              </a:ext>
            </a:extLst>
          </p:cNvPr>
          <p:cNvSpPr>
            <a:spLocks noGrp="1"/>
          </p:cNvSpPr>
          <p:nvPr>
            <p:ph type="ftr" sz="quarter" idx="11"/>
          </p:nvPr>
        </p:nvSpPr>
        <p:spPr/>
        <p:txBody>
          <a:bodyPr/>
          <a:lstStyle/>
          <a:p>
            <a:r>
              <a:rPr lang="en-US"/>
              <a:t>B.Tech Project Presentation</a:t>
            </a:r>
            <a:endParaRPr lang="en-US" dirty="0"/>
          </a:p>
        </p:txBody>
      </p:sp>
      <p:sp>
        <p:nvSpPr>
          <p:cNvPr id="6" name="Slide Number Placeholder 5">
            <a:extLst>
              <a:ext uri="{FF2B5EF4-FFF2-40B4-BE49-F238E27FC236}">
                <a16:creationId xmlns:a16="http://schemas.microsoft.com/office/drawing/2014/main" id="{1FD5AF6D-048A-3942-9545-09ADF71A765A}"/>
              </a:ext>
            </a:extLst>
          </p:cNvPr>
          <p:cNvSpPr>
            <a:spLocks noGrp="1"/>
          </p:cNvSpPr>
          <p:nvPr>
            <p:ph type="sldNum" sz="quarter" idx="12"/>
          </p:nvPr>
        </p:nvSpPr>
        <p:spPr/>
        <p:txBody>
          <a:bodyPr/>
          <a:lstStyle/>
          <a:p>
            <a:fld id="{FD280CAF-BD97-A54C-831C-E551B14CB963}" type="slidenum">
              <a:rPr lang="en-US" smtClean="0"/>
              <a:pPr/>
              <a:t>21</a:t>
            </a:fld>
            <a:endParaRPr lang="en-US" dirty="0"/>
          </a:p>
        </p:txBody>
      </p:sp>
      <p:pic>
        <p:nvPicPr>
          <p:cNvPr id="8" name="Picture 7">
            <a:extLst>
              <a:ext uri="{FF2B5EF4-FFF2-40B4-BE49-F238E27FC236}">
                <a16:creationId xmlns:a16="http://schemas.microsoft.com/office/drawing/2014/main" id="{114B9AC0-5FFD-A046-A4CE-BC3AB3192B71}"/>
              </a:ext>
            </a:extLst>
          </p:cNvPr>
          <p:cNvPicPr>
            <a:picLocks noChangeAspect="1"/>
          </p:cNvPicPr>
          <p:nvPr/>
        </p:nvPicPr>
        <p:blipFill>
          <a:blip r:embed="rId2"/>
          <a:stretch>
            <a:fillRect/>
          </a:stretch>
        </p:blipFill>
        <p:spPr>
          <a:xfrm>
            <a:off x="3702050" y="1790700"/>
            <a:ext cx="4787900" cy="4470400"/>
          </a:xfrm>
          <a:prstGeom prst="rect">
            <a:avLst/>
          </a:prstGeom>
        </p:spPr>
      </p:pic>
    </p:spTree>
    <p:extLst>
      <p:ext uri="{BB962C8B-B14F-4D97-AF65-F5344CB8AC3E}">
        <p14:creationId xmlns:p14="http://schemas.microsoft.com/office/powerpoint/2010/main" val="371604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brief history</a:t>
            </a:r>
          </a:p>
        </p:txBody>
      </p:sp>
      <p:sp>
        <p:nvSpPr>
          <p:cNvPr id="3" name="Content Placeholder 2"/>
          <p:cNvSpPr>
            <a:spLocks noGrp="1"/>
          </p:cNvSpPr>
          <p:nvPr>
            <p:ph idx="1"/>
          </p:nvPr>
        </p:nvSpPr>
        <p:spPr>
          <a:xfrm>
            <a:off x="838200" y="1768474"/>
            <a:ext cx="10515600" cy="2467496"/>
          </a:xfrm>
        </p:spPr>
        <p:txBody>
          <a:bodyPr>
            <a:normAutofit fontScale="85000" lnSpcReduction="10000"/>
          </a:bodyPr>
          <a:lstStyle/>
          <a:p>
            <a:r>
              <a:rPr lang="en-US" dirty="0"/>
              <a:t>Earlier maps plotted only for areas of spiritual significance or routes to markets.</a:t>
            </a:r>
          </a:p>
          <a:p>
            <a:r>
              <a:rPr lang="en-US" dirty="0"/>
              <a:t>Transition from paper to digital medium: moving from hand-based mappings to automated maps.</a:t>
            </a:r>
          </a:p>
          <a:p>
            <a:r>
              <a:rPr lang="en-US" dirty="0"/>
              <a:t>Motivation: </a:t>
            </a:r>
          </a:p>
          <a:p>
            <a:pPr lvl="1"/>
            <a:r>
              <a:rPr lang="en-US" dirty="0"/>
              <a:t>Transition from manual work to automated work.</a:t>
            </a:r>
          </a:p>
          <a:p>
            <a:pPr lvl="1"/>
            <a:r>
              <a:rPr lang="en-US" dirty="0"/>
              <a:t>Faster output.</a:t>
            </a:r>
          </a:p>
          <a:p>
            <a:pPr lvl="1"/>
            <a:r>
              <a:rPr lang="en-US" dirty="0"/>
              <a:t>Capital efficient.</a:t>
            </a:r>
          </a:p>
          <a:p>
            <a:endParaRPr lang="en-US" dirty="0"/>
          </a:p>
          <a:p>
            <a:endParaRPr lang="en-US" dirty="0"/>
          </a:p>
          <a:p>
            <a:endParaRPr lang="en-US" dirty="0"/>
          </a:p>
          <a:p>
            <a:endParaRPr lang="en-US" dirty="0"/>
          </a:p>
        </p:txBody>
      </p:sp>
      <p:sp>
        <p:nvSpPr>
          <p:cNvPr id="15" name="Date Placeholder 8">
            <a:extLst>
              <a:ext uri="{FF2B5EF4-FFF2-40B4-BE49-F238E27FC236}">
                <a16:creationId xmlns:a16="http://schemas.microsoft.com/office/drawing/2014/main" id="{ACA2E3E0-DEDB-A54B-9850-48DA32E819D3}"/>
              </a:ext>
            </a:extLst>
          </p:cNvPr>
          <p:cNvSpPr>
            <a:spLocks noGrp="1"/>
          </p:cNvSpPr>
          <p:nvPr>
            <p:ph type="dt" sz="half" idx="10"/>
          </p:nvPr>
        </p:nvSpPr>
        <p:spPr/>
        <p:txBody>
          <a:bodyPr/>
          <a:lstStyle/>
          <a:p>
            <a:r>
              <a:rPr lang="en-IN" dirty="0"/>
              <a:t>18 June 2020</a:t>
            </a:r>
            <a:endParaRPr lang="en-US" dirty="0"/>
          </a:p>
        </p:txBody>
      </p:sp>
      <p:sp>
        <p:nvSpPr>
          <p:cNvPr id="16" name="Footer Placeholder 10">
            <a:extLst>
              <a:ext uri="{FF2B5EF4-FFF2-40B4-BE49-F238E27FC236}">
                <a16:creationId xmlns:a16="http://schemas.microsoft.com/office/drawing/2014/main" id="{73458C08-8956-D24D-A02B-BE49BC2226B8}"/>
              </a:ext>
            </a:extLst>
          </p:cNvPr>
          <p:cNvSpPr>
            <a:spLocks noGrp="1"/>
          </p:cNvSpPr>
          <p:nvPr>
            <p:ph type="ftr" sz="quarter" idx="11"/>
          </p:nvPr>
        </p:nvSpPr>
        <p:spPr/>
        <p:txBody>
          <a:bodyPr/>
          <a:lstStyle/>
          <a:p>
            <a:r>
              <a:rPr lang="en-US" dirty="0"/>
              <a:t>B.Tech Project Presentation</a:t>
            </a:r>
          </a:p>
        </p:txBody>
      </p:sp>
      <p:sp>
        <p:nvSpPr>
          <p:cNvPr id="6" name="Slide Number Placeholder 5"/>
          <p:cNvSpPr>
            <a:spLocks noGrp="1"/>
          </p:cNvSpPr>
          <p:nvPr>
            <p:ph type="sldNum" sz="quarter" idx="12"/>
          </p:nvPr>
        </p:nvSpPr>
        <p:spPr/>
        <p:txBody>
          <a:bodyPr/>
          <a:lstStyle/>
          <a:p>
            <a:fld id="{FD280CAF-BD97-A54C-831C-E551B14CB963}" type="slidenum">
              <a:rPr lang="en-US" smtClean="0"/>
              <a:pPr/>
              <a:t>3</a:t>
            </a:fld>
            <a:endParaRPr lang="en-US" dirty="0"/>
          </a:p>
        </p:txBody>
      </p:sp>
      <p:sp>
        <p:nvSpPr>
          <p:cNvPr id="11" name="TextBox 10"/>
          <p:cNvSpPr txBox="1"/>
          <p:nvPr/>
        </p:nvSpPr>
        <p:spPr>
          <a:xfrm>
            <a:off x="2548467" y="6042218"/>
            <a:ext cx="7560733" cy="276999"/>
          </a:xfrm>
          <a:prstGeom prst="rect">
            <a:avLst/>
          </a:prstGeom>
          <a:noFill/>
        </p:spPr>
        <p:txBody>
          <a:bodyPr wrap="square" rtlCol="0">
            <a:spAutoFit/>
          </a:bodyPr>
          <a:lstStyle/>
          <a:p>
            <a:pPr algn="ctr"/>
            <a:r>
              <a:rPr lang="en-US" sz="1200" b="1" dirty="0">
                <a:solidFill>
                  <a:srgbClr val="FF0000"/>
                </a:solidFill>
              </a:rPr>
              <a:t>Some of the first road maps in England. </a:t>
            </a:r>
            <a:r>
              <a:rPr lang="en-US" sz="1200" b="1" dirty="0">
                <a:solidFill>
                  <a:srgbClr val="FF0000"/>
                </a:solidFill>
                <a:hlinkClick r:id="rId3"/>
              </a:rPr>
              <a:t>http://forums.canadiancontent.net/showthread.php?t=87528</a:t>
            </a:r>
            <a:endParaRPr lang="en-US" sz="1200" b="1" dirty="0">
              <a:solidFill>
                <a:srgbClr val="FF0000"/>
              </a:solidFill>
            </a:endParaRPr>
          </a:p>
        </p:txBody>
      </p:sp>
      <p:pic>
        <p:nvPicPr>
          <p:cNvPr id="12290" name="Picture 2">
            <a:extLst>
              <a:ext uri="{FF2B5EF4-FFF2-40B4-BE49-F238E27FC236}">
                <a16:creationId xmlns:a16="http://schemas.microsoft.com/office/drawing/2014/main" id="{1C7F6003-144E-7C4F-B442-E823E598A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20" y="4523602"/>
            <a:ext cx="2270760" cy="151861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213D559-EACD-C24F-9457-DD9C7F324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2266" y="4393986"/>
            <a:ext cx="2270760" cy="159024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B85937FB-191E-0A42-A4D7-41DF0D3D4F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3820" y="2524084"/>
            <a:ext cx="2270760" cy="345066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4B4B1B2-9B04-9641-B664-9BCA717EB5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9246" y="4293121"/>
            <a:ext cx="2501900" cy="167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1"/>
          <p:cNvSpPr>
            <a:spLocks noGrp="1"/>
          </p:cNvSpPr>
          <p:nvPr>
            <p:ph type="title"/>
          </p:nvPr>
        </p:nvSpPr>
        <p:spPr/>
        <p:txBody>
          <a:bodyPr>
            <a:normAutofit/>
          </a:bodyPr>
          <a:lstStyle/>
          <a:p>
            <a:r>
              <a:rPr lang="en-US" dirty="0"/>
              <a:t>Road detection</a:t>
            </a:r>
            <a:r>
              <a:rPr lang="en-US" b="1" dirty="0"/>
              <a:t>: Approaching automation</a:t>
            </a:r>
          </a:p>
        </p:txBody>
      </p:sp>
      <p:sp>
        <p:nvSpPr>
          <p:cNvPr id="77" name="Date Placeholder 8">
            <a:extLst>
              <a:ext uri="{FF2B5EF4-FFF2-40B4-BE49-F238E27FC236}">
                <a16:creationId xmlns:a16="http://schemas.microsoft.com/office/drawing/2014/main" id="{A797C883-A9F3-C147-8BE2-FF3DA0544BD0}"/>
              </a:ext>
            </a:extLst>
          </p:cNvPr>
          <p:cNvSpPr>
            <a:spLocks noGrp="1"/>
          </p:cNvSpPr>
          <p:nvPr>
            <p:ph type="dt" sz="half" idx="10"/>
          </p:nvPr>
        </p:nvSpPr>
        <p:spPr/>
        <p:txBody>
          <a:bodyPr/>
          <a:lstStyle/>
          <a:p>
            <a:r>
              <a:rPr lang="en-IN" dirty="0"/>
              <a:t>18 June 2020</a:t>
            </a:r>
            <a:endParaRPr lang="en-US" dirty="0"/>
          </a:p>
        </p:txBody>
      </p:sp>
      <p:sp>
        <p:nvSpPr>
          <p:cNvPr id="78" name="Footer Placeholder 10">
            <a:extLst>
              <a:ext uri="{FF2B5EF4-FFF2-40B4-BE49-F238E27FC236}">
                <a16:creationId xmlns:a16="http://schemas.microsoft.com/office/drawing/2014/main" id="{D62E4AB5-7919-2F40-A75B-9B50571129C3}"/>
              </a:ext>
            </a:extLst>
          </p:cNvPr>
          <p:cNvSpPr>
            <a:spLocks noGrp="1"/>
          </p:cNvSpPr>
          <p:nvPr>
            <p:ph type="ftr" sz="quarter" idx="11"/>
          </p:nvPr>
        </p:nvSpPr>
        <p:spPr/>
        <p:txBody>
          <a:bodyPr/>
          <a:lstStyle/>
          <a:p>
            <a:r>
              <a:rPr lang="en-US" dirty="0" err="1"/>
              <a:t>B.Tech</a:t>
            </a:r>
            <a:r>
              <a:rPr lang="en-US" dirty="0"/>
              <a:t> Project Presentation</a:t>
            </a:r>
          </a:p>
        </p:txBody>
      </p:sp>
      <p:sp>
        <p:nvSpPr>
          <p:cNvPr id="73" name="Slide Number Placeholder 72"/>
          <p:cNvSpPr>
            <a:spLocks noGrp="1"/>
          </p:cNvSpPr>
          <p:nvPr>
            <p:ph type="sldNum" sz="quarter" idx="12"/>
          </p:nvPr>
        </p:nvSpPr>
        <p:spPr/>
        <p:txBody>
          <a:bodyPr/>
          <a:lstStyle/>
          <a:p>
            <a:fld id="{FD280CAF-BD97-A54C-831C-E551B14CB963}" type="slidenum">
              <a:rPr lang="en-US" smtClean="0"/>
              <a:pPr/>
              <a:t>4</a:t>
            </a:fld>
            <a:endParaRPr lang="en-US" dirty="0"/>
          </a:p>
        </p:txBody>
      </p:sp>
      <p:pic>
        <p:nvPicPr>
          <p:cNvPr id="13314" name="Picture 2" descr="Color Invariant Features for Object (Road) Detection - File ...">
            <a:extLst>
              <a:ext uri="{FF2B5EF4-FFF2-40B4-BE49-F238E27FC236}">
                <a16:creationId xmlns:a16="http://schemas.microsoft.com/office/drawing/2014/main" id="{8911C421-1A1D-7D48-AFF8-AE4C35344D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470"/>
          <a:stretch/>
        </p:blipFill>
        <p:spPr bwMode="auto">
          <a:xfrm>
            <a:off x="838200" y="1777478"/>
            <a:ext cx="4164876" cy="2159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B9F254-C336-EB4B-9E25-1438FAFD8ECB}"/>
              </a:ext>
            </a:extLst>
          </p:cNvPr>
          <p:cNvSpPr txBox="1"/>
          <p:nvPr/>
        </p:nvSpPr>
        <p:spPr>
          <a:xfrm>
            <a:off x="788504" y="3936729"/>
            <a:ext cx="4214572" cy="553998"/>
          </a:xfrm>
          <a:prstGeom prst="rect">
            <a:avLst/>
          </a:prstGeom>
          <a:noFill/>
        </p:spPr>
        <p:txBody>
          <a:bodyPr wrap="square" rtlCol="0">
            <a:spAutoFit/>
          </a:bodyPr>
          <a:lstStyle/>
          <a:p>
            <a:r>
              <a:rPr lang="en-US" sz="1000" dirty="0"/>
              <a:t>Identifying road networks based on color </a:t>
            </a:r>
            <a:r>
              <a:rPr lang="en-US" sz="1000" dirty="0">
                <a:hlinkClick r:id="rId4"/>
              </a:rPr>
              <a:t>https://www.mathworks.com/matlabcentral/fileexchange/56234-color-invariant-features-for-object-road-detection</a:t>
            </a:r>
            <a:r>
              <a:rPr lang="en-US" sz="1000" dirty="0"/>
              <a:t> </a:t>
            </a:r>
          </a:p>
        </p:txBody>
      </p:sp>
      <p:pic>
        <p:nvPicPr>
          <p:cNvPr id="13316" name="Picture 4">
            <a:extLst>
              <a:ext uri="{FF2B5EF4-FFF2-40B4-BE49-F238E27FC236}">
                <a16:creationId xmlns:a16="http://schemas.microsoft.com/office/drawing/2014/main" id="{D33BF1F2-BFD3-B242-B85A-E1E4547824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621"/>
          <a:stretch/>
        </p:blipFill>
        <p:spPr bwMode="auto">
          <a:xfrm>
            <a:off x="5629722" y="1788223"/>
            <a:ext cx="5157548" cy="216800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641DDC18-4825-814B-96DB-9E2588E66233}"/>
              </a:ext>
            </a:extLst>
          </p:cNvPr>
          <p:cNvSpPr txBox="1"/>
          <p:nvPr/>
        </p:nvSpPr>
        <p:spPr>
          <a:xfrm>
            <a:off x="5550210" y="3947573"/>
            <a:ext cx="4350025" cy="400110"/>
          </a:xfrm>
          <a:prstGeom prst="rect">
            <a:avLst/>
          </a:prstGeom>
          <a:noFill/>
        </p:spPr>
        <p:txBody>
          <a:bodyPr wrap="square" rtlCol="0">
            <a:spAutoFit/>
          </a:bodyPr>
          <a:lstStyle/>
          <a:p>
            <a:r>
              <a:rPr lang="en-US" sz="1000" dirty="0"/>
              <a:t>Identifying road networks using SVM based algorithms. </a:t>
            </a:r>
            <a:r>
              <a:rPr lang="en-US" sz="1000" dirty="0">
                <a:hlinkClick r:id="rId6"/>
              </a:rPr>
              <a:t>https://www.sciencedirect.com/science/article/pii/S2095756416301076#fig4</a:t>
            </a:r>
            <a:r>
              <a:rPr lang="en-US" sz="1000" dirty="0"/>
              <a:t> </a:t>
            </a:r>
          </a:p>
        </p:txBody>
      </p:sp>
      <p:pic>
        <p:nvPicPr>
          <p:cNvPr id="13318" name="Picture 6">
            <a:extLst>
              <a:ext uri="{FF2B5EF4-FFF2-40B4-BE49-F238E27FC236}">
                <a16:creationId xmlns:a16="http://schemas.microsoft.com/office/drawing/2014/main" id="{FD1A1E1E-5C9C-0248-94D4-98F976DCF5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699"/>
          <a:stretch/>
        </p:blipFill>
        <p:spPr bwMode="auto">
          <a:xfrm>
            <a:off x="3363600" y="4358527"/>
            <a:ext cx="4061845" cy="1978327"/>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FE249065-1BE0-B345-BBB5-B7C260141734}"/>
              </a:ext>
            </a:extLst>
          </p:cNvPr>
          <p:cNvSpPr txBox="1"/>
          <p:nvPr/>
        </p:nvSpPr>
        <p:spPr>
          <a:xfrm>
            <a:off x="7425446" y="4943472"/>
            <a:ext cx="3640120" cy="707886"/>
          </a:xfrm>
          <a:prstGeom prst="rect">
            <a:avLst/>
          </a:prstGeom>
          <a:noFill/>
        </p:spPr>
        <p:txBody>
          <a:bodyPr wrap="square" rtlCol="0">
            <a:spAutoFit/>
          </a:bodyPr>
          <a:lstStyle/>
          <a:p>
            <a:r>
              <a:rPr lang="en-IN" sz="1000" dirty="0"/>
              <a:t>Road detection by a semi-automatic method with different seed points and Miao algorithm</a:t>
            </a:r>
            <a:r>
              <a:rPr lang="en-US" sz="1000" dirty="0"/>
              <a:t>. </a:t>
            </a:r>
            <a:r>
              <a:rPr lang="en-US" sz="1000" dirty="0">
                <a:hlinkClick r:id="rId8"/>
              </a:rPr>
              <a:t>https://www.sciencedirect.com/science/article/pii/S2095756416301076#fig6</a:t>
            </a:r>
            <a:r>
              <a:rPr lang="en-US" sz="1000" dirty="0"/>
              <a:t> </a:t>
            </a:r>
          </a:p>
        </p:txBody>
      </p:sp>
    </p:spTree>
    <p:extLst>
      <p:ext uri="{BB962C8B-B14F-4D97-AF65-F5344CB8AC3E}">
        <p14:creationId xmlns:p14="http://schemas.microsoft.com/office/powerpoint/2010/main" val="14099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D7B6998-DD41-664A-8D6F-FE5C0DB07E6C}"/>
              </a:ext>
            </a:extLst>
          </p:cNvPr>
          <p:cNvSpPr>
            <a:spLocks noGrp="1"/>
          </p:cNvSpPr>
          <p:nvPr>
            <p:ph type="title"/>
          </p:nvPr>
        </p:nvSpPr>
        <p:spPr/>
        <p:txBody>
          <a:bodyPr/>
          <a:lstStyle/>
          <a:p>
            <a:r>
              <a:rPr lang="en-US" b="1" dirty="0"/>
              <a:t>Convolutional Neural Networks (CNN)</a:t>
            </a:r>
          </a:p>
        </p:txBody>
      </p:sp>
      <p:sp>
        <p:nvSpPr>
          <p:cNvPr id="6" name="Slide Number Placeholder 5">
            <a:extLst>
              <a:ext uri="{FF2B5EF4-FFF2-40B4-BE49-F238E27FC236}">
                <a16:creationId xmlns:a16="http://schemas.microsoft.com/office/drawing/2014/main" id="{8ABDA27B-586F-9644-9DC4-CCE558BDBADA}"/>
              </a:ext>
            </a:extLst>
          </p:cNvPr>
          <p:cNvSpPr>
            <a:spLocks noGrp="1"/>
          </p:cNvSpPr>
          <p:nvPr>
            <p:ph type="sldNum" sz="quarter" idx="12"/>
          </p:nvPr>
        </p:nvSpPr>
        <p:spPr/>
        <p:txBody>
          <a:bodyPr/>
          <a:lstStyle/>
          <a:p>
            <a:fld id="{FD280CAF-BD97-A54C-831C-E551B14CB963}" type="slidenum">
              <a:rPr lang="en-US" smtClean="0"/>
              <a:pPr/>
              <a:t>5</a:t>
            </a:fld>
            <a:endParaRPr lang="en-US" dirty="0"/>
          </a:p>
        </p:txBody>
      </p:sp>
      <p:sp>
        <p:nvSpPr>
          <p:cNvPr id="10" name="Content Placeholder 2">
            <a:extLst>
              <a:ext uri="{FF2B5EF4-FFF2-40B4-BE49-F238E27FC236}">
                <a16:creationId xmlns:a16="http://schemas.microsoft.com/office/drawing/2014/main" id="{646A7D73-0FC8-4C42-A7EE-EFA55C2D80CE}"/>
              </a:ext>
            </a:extLst>
          </p:cNvPr>
          <p:cNvSpPr>
            <a:spLocks noGrp="1"/>
          </p:cNvSpPr>
          <p:nvPr>
            <p:ph idx="1"/>
          </p:nvPr>
        </p:nvSpPr>
        <p:spPr>
          <a:xfrm>
            <a:off x="838200" y="1863725"/>
            <a:ext cx="10515600" cy="4308475"/>
          </a:xfrm>
        </p:spPr>
        <p:txBody>
          <a:bodyPr>
            <a:noAutofit/>
          </a:bodyPr>
          <a:lstStyle/>
          <a:p>
            <a:r>
              <a:rPr lang="en-US" sz="3200" dirty="0"/>
              <a:t>Made up of several </a:t>
            </a:r>
            <a:r>
              <a:rPr lang="en-US" sz="3200" dirty="0">
                <a:hlinkClick r:id="rId2" action="ppaction://hlinksldjump"/>
              </a:rPr>
              <a:t>convolutional</a:t>
            </a:r>
            <a:r>
              <a:rPr lang="en-US" sz="3200" dirty="0"/>
              <a:t> block.</a:t>
            </a:r>
          </a:p>
          <a:p>
            <a:r>
              <a:rPr lang="en-US" sz="3200" dirty="0"/>
              <a:t>Different types of layers:</a:t>
            </a:r>
          </a:p>
          <a:p>
            <a:pPr lvl="1"/>
            <a:r>
              <a:rPr lang="en-US" sz="2800" dirty="0"/>
              <a:t>Input layer</a:t>
            </a:r>
          </a:p>
          <a:p>
            <a:pPr lvl="1"/>
            <a:r>
              <a:rPr lang="en-IN" sz="2800" dirty="0"/>
              <a:t>Convolution layer</a:t>
            </a:r>
          </a:p>
          <a:p>
            <a:pPr lvl="1"/>
            <a:r>
              <a:rPr lang="en-IN" sz="2800" dirty="0"/>
              <a:t>Pooling layer (Max pooling, min pooling, mean pooling..)</a:t>
            </a:r>
          </a:p>
          <a:p>
            <a:pPr lvl="1"/>
            <a:r>
              <a:rPr lang="en-IN" sz="2800" dirty="0"/>
              <a:t>Fully connected layer </a:t>
            </a:r>
            <a:endParaRPr lang="en-US" sz="2800" dirty="0"/>
          </a:p>
          <a:p>
            <a:r>
              <a:rPr lang="en-US" sz="3200" dirty="0"/>
              <a:t>Different variants of a convolution block:</a:t>
            </a:r>
          </a:p>
          <a:p>
            <a:pPr lvl="1"/>
            <a:r>
              <a:rPr lang="en-US" sz="2800" dirty="0" err="1"/>
              <a:t>Strided</a:t>
            </a:r>
            <a:r>
              <a:rPr lang="en-US" sz="2800" dirty="0"/>
              <a:t> convolution</a:t>
            </a:r>
          </a:p>
          <a:p>
            <a:pPr lvl="1"/>
            <a:r>
              <a:rPr lang="en-US" sz="2800" dirty="0">
                <a:hlinkClick r:id="rId3" action="ppaction://hlinksldjump"/>
              </a:rPr>
              <a:t>Dilated Convolution</a:t>
            </a:r>
            <a:endParaRPr lang="en-US" sz="2800" dirty="0"/>
          </a:p>
        </p:txBody>
      </p:sp>
      <p:sp>
        <p:nvSpPr>
          <p:cNvPr id="8" name="Date Placeholder 8">
            <a:extLst>
              <a:ext uri="{FF2B5EF4-FFF2-40B4-BE49-F238E27FC236}">
                <a16:creationId xmlns:a16="http://schemas.microsoft.com/office/drawing/2014/main" id="{F673336F-04D5-D04B-9C65-4CE7EA09980B}"/>
              </a:ext>
            </a:extLst>
          </p:cNvPr>
          <p:cNvSpPr>
            <a:spLocks noGrp="1"/>
          </p:cNvSpPr>
          <p:nvPr>
            <p:ph type="dt" sz="half" idx="10"/>
          </p:nvPr>
        </p:nvSpPr>
        <p:spPr>
          <a:xfrm>
            <a:off x="838200" y="6356350"/>
            <a:ext cx="2743200" cy="365125"/>
          </a:xfrm>
        </p:spPr>
        <p:txBody>
          <a:bodyPr/>
          <a:lstStyle/>
          <a:p>
            <a:r>
              <a:rPr lang="en-IN" dirty="0"/>
              <a:t>18 June 2020</a:t>
            </a:r>
            <a:endParaRPr lang="en-US" dirty="0"/>
          </a:p>
        </p:txBody>
      </p:sp>
      <p:sp>
        <p:nvSpPr>
          <p:cNvPr id="9" name="Footer Placeholder 10">
            <a:extLst>
              <a:ext uri="{FF2B5EF4-FFF2-40B4-BE49-F238E27FC236}">
                <a16:creationId xmlns:a16="http://schemas.microsoft.com/office/drawing/2014/main" id="{F6F0D41D-4BE1-A946-8D2C-3DE86DB78815}"/>
              </a:ext>
            </a:extLst>
          </p:cNvPr>
          <p:cNvSpPr>
            <a:spLocks noGrp="1"/>
          </p:cNvSpPr>
          <p:nvPr>
            <p:ph type="ftr" sz="quarter" idx="11"/>
          </p:nvPr>
        </p:nvSpPr>
        <p:spPr>
          <a:xfrm>
            <a:off x="4038600" y="6356350"/>
            <a:ext cx="4114800" cy="365125"/>
          </a:xfrm>
        </p:spPr>
        <p:txBody>
          <a:bodyPr/>
          <a:lstStyle/>
          <a:p>
            <a:r>
              <a:rPr lang="en-US" dirty="0"/>
              <a:t>B.Tech Project Presentation</a:t>
            </a:r>
          </a:p>
        </p:txBody>
      </p:sp>
    </p:spTree>
    <p:extLst>
      <p:ext uri="{BB962C8B-B14F-4D97-AF65-F5344CB8AC3E}">
        <p14:creationId xmlns:p14="http://schemas.microsoft.com/office/powerpoint/2010/main" val="24177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73408A-B838-D74C-AD15-7A9DACED5201}"/>
              </a:ext>
            </a:extLst>
          </p:cNvPr>
          <p:cNvSpPr>
            <a:spLocks noGrp="1"/>
          </p:cNvSpPr>
          <p:nvPr>
            <p:ph type="sldNum" sz="quarter" idx="12"/>
          </p:nvPr>
        </p:nvSpPr>
        <p:spPr/>
        <p:txBody>
          <a:bodyPr/>
          <a:lstStyle/>
          <a:p>
            <a:fld id="{FD280CAF-BD97-A54C-831C-E551B14CB963}" type="slidenum">
              <a:rPr lang="en-US" smtClean="0"/>
              <a:pPr/>
              <a:t>6</a:t>
            </a:fld>
            <a:endParaRPr lang="en-US" dirty="0"/>
          </a:p>
        </p:txBody>
      </p:sp>
      <p:sp>
        <p:nvSpPr>
          <p:cNvPr id="8" name="Title 1">
            <a:extLst>
              <a:ext uri="{FF2B5EF4-FFF2-40B4-BE49-F238E27FC236}">
                <a16:creationId xmlns:a16="http://schemas.microsoft.com/office/drawing/2014/main" id="{549FEBCD-66CC-8742-A937-BC0F2A1F6C07}"/>
              </a:ext>
            </a:extLst>
          </p:cNvPr>
          <p:cNvSpPr>
            <a:spLocks noGrp="1"/>
          </p:cNvSpPr>
          <p:nvPr>
            <p:ph type="title"/>
          </p:nvPr>
        </p:nvSpPr>
        <p:spPr/>
        <p:txBody>
          <a:bodyPr/>
          <a:lstStyle/>
          <a:p>
            <a:r>
              <a:rPr lang="en-US" b="1" dirty="0"/>
              <a:t>CNN Architectures</a:t>
            </a:r>
          </a:p>
        </p:txBody>
      </p:sp>
      <p:sp>
        <p:nvSpPr>
          <p:cNvPr id="9" name="Content Placeholder 2">
            <a:extLst>
              <a:ext uri="{FF2B5EF4-FFF2-40B4-BE49-F238E27FC236}">
                <a16:creationId xmlns:a16="http://schemas.microsoft.com/office/drawing/2014/main" id="{A87DBD56-A077-F54C-9131-00B51C09D4E1}"/>
              </a:ext>
            </a:extLst>
          </p:cNvPr>
          <p:cNvSpPr>
            <a:spLocks noGrp="1"/>
          </p:cNvSpPr>
          <p:nvPr>
            <p:ph idx="1"/>
          </p:nvPr>
        </p:nvSpPr>
        <p:spPr>
          <a:xfrm>
            <a:off x="820098" y="1762779"/>
            <a:ext cx="10515600" cy="1468939"/>
          </a:xfrm>
          <a:ln>
            <a:solidFill>
              <a:schemeClr val="tx1"/>
            </a:solidFill>
          </a:ln>
        </p:spPr>
        <p:txBody>
          <a:bodyPr>
            <a:noAutofit/>
          </a:bodyPr>
          <a:lstStyle/>
          <a:p>
            <a:r>
              <a:rPr lang="en-IN" sz="3200" dirty="0"/>
              <a:t>The way in which the layers are structured and the elements used in each layer determine the architecture of a CNN.</a:t>
            </a:r>
          </a:p>
          <a:p>
            <a:r>
              <a:rPr lang="en-IN" sz="3200" dirty="0"/>
              <a:t>Some architectures: </a:t>
            </a:r>
            <a:r>
              <a:rPr lang="en-IN" sz="3200" dirty="0" err="1"/>
              <a:t>ResNet</a:t>
            </a:r>
            <a:r>
              <a:rPr lang="en-IN" sz="3200" dirty="0"/>
              <a:t> architecture, encoder-decoders.</a:t>
            </a:r>
            <a:endParaRPr lang="en-US" sz="3200" dirty="0"/>
          </a:p>
        </p:txBody>
      </p:sp>
      <p:pic>
        <p:nvPicPr>
          <p:cNvPr id="10" name="Picture 9">
            <a:extLst>
              <a:ext uri="{FF2B5EF4-FFF2-40B4-BE49-F238E27FC236}">
                <a16:creationId xmlns:a16="http://schemas.microsoft.com/office/drawing/2014/main" id="{2D08612F-18DE-4342-B3D3-4F44FF5FB251}"/>
              </a:ext>
            </a:extLst>
          </p:cNvPr>
          <p:cNvPicPr>
            <a:picLocks noChangeAspect="1"/>
          </p:cNvPicPr>
          <p:nvPr/>
        </p:nvPicPr>
        <p:blipFill>
          <a:blip r:embed="rId3"/>
          <a:stretch>
            <a:fillRect/>
          </a:stretch>
        </p:blipFill>
        <p:spPr>
          <a:xfrm>
            <a:off x="3048000" y="3422173"/>
            <a:ext cx="8305800" cy="2534603"/>
          </a:xfrm>
          <a:prstGeom prst="rect">
            <a:avLst/>
          </a:prstGeom>
          <a:ln>
            <a:solidFill>
              <a:schemeClr val="tx1"/>
            </a:solidFill>
          </a:ln>
        </p:spPr>
      </p:pic>
      <p:pic>
        <p:nvPicPr>
          <p:cNvPr id="12" name="Picture 11">
            <a:extLst>
              <a:ext uri="{FF2B5EF4-FFF2-40B4-BE49-F238E27FC236}">
                <a16:creationId xmlns:a16="http://schemas.microsoft.com/office/drawing/2014/main" id="{A602C141-9C0A-9442-979F-D27192081989}"/>
              </a:ext>
            </a:extLst>
          </p:cNvPr>
          <p:cNvPicPr>
            <a:picLocks noChangeAspect="1"/>
          </p:cNvPicPr>
          <p:nvPr/>
        </p:nvPicPr>
        <p:blipFill rotWithShape="1">
          <a:blip r:embed="rId4"/>
          <a:srcRect l="8363" t="5280" r="12545" b="10303"/>
          <a:stretch/>
        </p:blipFill>
        <p:spPr>
          <a:xfrm>
            <a:off x="838200" y="3444875"/>
            <a:ext cx="1762760" cy="2534603"/>
          </a:xfrm>
          <a:prstGeom prst="rect">
            <a:avLst/>
          </a:prstGeom>
          <a:ln>
            <a:solidFill>
              <a:schemeClr val="tx1"/>
            </a:solidFill>
          </a:ln>
        </p:spPr>
      </p:pic>
      <p:sp>
        <p:nvSpPr>
          <p:cNvPr id="13" name="Rectangle 12">
            <a:extLst>
              <a:ext uri="{FF2B5EF4-FFF2-40B4-BE49-F238E27FC236}">
                <a16:creationId xmlns:a16="http://schemas.microsoft.com/office/drawing/2014/main" id="{D230121A-7F27-7845-A97A-F4615BE0FB95}"/>
              </a:ext>
            </a:extLst>
          </p:cNvPr>
          <p:cNvSpPr/>
          <p:nvPr/>
        </p:nvSpPr>
        <p:spPr>
          <a:xfrm>
            <a:off x="820098" y="5945822"/>
            <a:ext cx="2042803" cy="369332"/>
          </a:xfrm>
          <a:prstGeom prst="rect">
            <a:avLst/>
          </a:prstGeom>
        </p:spPr>
        <p:txBody>
          <a:bodyPr wrap="none">
            <a:spAutoFit/>
          </a:bodyPr>
          <a:lstStyle/>
          <a:p>
            <a:r>
              <a:rPr lang="en-IN" dirty="0" err="1"/>
              <a:t>ResNet</a:t>
            </a:r>
            <a:r>
              <a:rPr lang="en-IN" dirty="0"/>
              <a:t> architecture</a:t>
            </a:r>
            <a:endParaRPr lang="en-US" dirty="0"/>
          </a:p>
        </p:txBody>
      </p:sp>
      <p:sp>
        <p:nvSpPr>
          <p:cNvPr id="14" name="Rectangle 13">
            <a:extLst>
              <a:ext uri="{FF2B5EF4-FFF2-40B4-BE49-F238E27FC236}">
                <a16:creationId xmlns:a16="http://schemas.microsoft.com/office/drawing/2014/main" id="{3EC1A4CD-5F98-414E-95B3-705BD007D9BB}"/>
              </a:ext>
            </a:extLst>
          </p:cNvPr>
          <p:cNvSpPr/>
          <p:nvPr/>
        </p:nvSpPr>
        <p:spPr>
          <a:xfrm>
            <a:off x="2986008" y="5971520"/>
            <a:ext cx="1875706" cy="369332"/>
          </a:xfrm>
          <a:prstGeom prst="rect">
            <a:avLst/>
          </a:prstGeom>
        </p:spPr>
        <p:txBody>
          <a:bodyPr wrap="none">
            <a:spAutoFit/>
          </a:bodyPr>
          <a:lstStyle/>
          <a:p>
            <a:r>
              <a:rPr lang="en-IN" dirty="0"/>
              <a:t>Encoder-decoders</a:t>
            </a:r>
            <a:endParaRPr lang="en-US" dirty="0"/>
          </a:p>
        </p:txBody>
      </p:sp>
      <p:cxnSp>
        <p:nvCxnSpPr>
          <p:cNvPr id="19" name="Straight Connector 18">
            <a:extLst>
              <a:ext uri="{FF2B5EF4-FFF2-40B4-BE49-F238E27FC236}">
                <a16:creationId xmlns:a16="http://schemas.microsoft.com/office/drawing/2014/main" id="{9E01E211-6CEC-AC40-B372-DFC945F3EC83}"/>
              </a:ext>
            </a:extLst>
          </p:cNvPr>
          <p:cNvCxnSpPr/>
          <p:nvPr/>
        </p:nvCxnSpPr>
        <p:spPr>
          <a:xfrm flipV="1">
            <a:off x="2116183" y="3762103"/>
            <a:ext cx="484777" cy="58782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67E9BFEF-543C-7748-8FCF-145C65766D2B}"/>
              </a:ext>
            </a:extLst>
          </p:cNvPr>
          <p:cNvCxnSpPr/>
          <p:nvPr/>
        </p:nvCxnSpPr>
        <p:spPr>
          <a:xfrm>
            <a:off x="2600960" y="3762103"/>
            <a:ext cx="1282337"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1A0D0B43-FF19-0B42-A17E-9951B105F63D}"/>
              </a:ext>
            </a:extLst>
          </p:cNvPr>
          <p:cNvSpPr txBox="1"/>
          <p:nvPr/>
        </p:nvSpPr>
        <p:spPr>
          <a:xfrm>
            <a:off x="3859021" y="3577437"/>
            <a:ext cx="1670329" cy="369332"/>
          </a:xfrm>
          <a:prstGeom prst="rect">
            <a:avLst/>
          </a:prstGeom>
          <a:noFill/>
        </p:spPr>
        <p:txBody>
          <a:bodyPr wrap="none" rtlCol="0">
            <a:spAutoFit/>
          </a:bodyPr>
          <a:lstStyle/>
          <a:p>
            <a:r>
              <a:rPr lang="en-US" dirty="0">
                <a:solidFill>
                  <a:srgbClr val="FF0000"/>
                </a:solidFill>
              </a:rPr>
              <a:t>Skip connection</a:t>
            </a:r>
          </a:p>
        </p:txBody>
      </p:sp>
      <p:sp>
        <p:nvSpPr>
          <p:cNvPr id="23" name="Rectangle 22">
            <a:extLst>
              <a:ext uri="{FF2B5EF4-FFF2-40B4-BE49-F238E27FC236}">
                <a16:creationId xmlns:a16="http://schemas.microsoft.com/office/drawing/2014/main" id="{A71F4157-1027-7B49-AB0B-2A096BACF1C1}"/>
              </a:ext>
            </a:extLst>
          </p:cNvPr>
          <p:cNvSpPr/>
          <p:nvPr/>
        </p:nvSpPr>
        <p:spPr>
          <a:xfrm>
            <a:off x="4861714" y="5901988"/>
            <a:ext cx="6473984" cy="461665"/>
          </a:xfrm>
          <a:prstGeom prst="rect">
            <a:avLst/>
          </a:prstGeom>
        </p:spPr>
        <p:txBody>
          <a:bodyPr wrap="square">
            <a:spAutoFit/>
          </a:bodyPr>
          <a:lstStyle/>
          <a:p>
            <a:r>
              <a:rPr lang="en-IN" sz="1200" b="1" dirty="0">
                <a:solidFill>
                  <a:srgbClr val="FF0000"/>
                </a:solidFill>
              </a:rPr>
              <a:t>Image adapted from </a:t>
            </a:r>
            <a:r>
              <a:rPr lang="en-IN" sz="1200" dirty="0"/>
              <a:t>An encoder-decoder based convolution neural network (CNN) for future advanced driver assistance system (ADAS)</a:t>
            </a:r>
            <a:endParaRPr lang="en-US" sz="1200" dirty="0"/>
          </a:p>
        </p:txBody>
      </p:sp>
      <p:sp>
        <p:nvSpPr>
          <p:cNvPr id="15" name="Date Placeholder 8">
            <a:extLst>
              <a:ext uri="{FF2B5EF4-FFF2-40B4-BE49-F238E27FC236}">
                <a16:creationId xmlns:a16="http://schemas.microsoft.com/office/drawing/2014/main" id="{FC101A68-1CB8-8248-8434-255B77E7B8F7}"/>
              </a:ext>
            </a:extLst>
          </p:cNvPr>
          <p:cNvSpPr>
            <a:spLocks noGrp="1"/>
          </p:cNvSpPr>
          <p:nvPr>
            <p:ph type="dt" sz="half" idx="10"/>
          </p:nvPr>
        </p:nvSpPr>
        <p:spPr>
          <a:xfrm>
            <a:off x="838200" y="6356350"/>
            <a:ext cx="2743200" cy="365125"/>
          </a:xfrm>
        </p:spPr>
        <p:txBody>
          <a:bodyPr/>
          <a:lstStyle/>
          <a:p>
            <a:r>
              <a:rPr lang="en-IN" dirty="0"/>
              <a:t>18 June 2020</a:t>
            </a:r>
            <a:endParaRPr lang="en-US" dirty="0"/>
          </a:p>
        </p:txBody>
      </p:sp>
      <p:sp>
        <p:nvSpPr>
          <p:cNvPr id="16" name="Footer Placeholder 10">
            <a:extLst>
              <a:ext uri="{FF2B5EF4-FFF2-40B4-BE49-F238E27FC236}">
                <a16:creationId xmlns:a16="http://schemas.microsoft.com/office/drawing/2014/main" id="{EA2CC931-6D44-304A-9787-05F921800709}"/>
              </a:ext>
            </a:extLst>
          </p:cNvPr>
          <p:cNvSpPr>
            <a:spLocks noGrp="1"/>
          </p:cNvSpPr>
          <p:nvPr>
            <p:ph type="ftr" sz="quarter" idx="11"/>
          </p:nvPr>
        </p:nvSpPr>
        <p:spPr>
          <a:xfrm>
            <a:off x="4038600" y="6356350"/>
            <a:ext cx="4114800" cy="365125"/>
          </a:xfrm>
        </p:spPr>
        <p:txBody>
          <a:bodyPr/>
          <a:lstStyle/>
          <a:p>
            <a:r>
              <a:rPr lang="en-US" dirty="0"/>
              <a:t>B.Tech Project Presentation</a:t>
            </a:r>
          </a:p>
        </p:txBody>
      </p:sp>
    </p:spTree>
    <p:extLst>
      <p:ext uri="{BB962C8B-B14F-4D97-AF65-F5344CB8AC3E}">
        <p14:creationId xmlns:p14="http://schemas.microsoft.com/office/powerpoint/2010/main" val="339303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3" grpId="0"/>
      <p:bldP spid="14" grpId="0"/>
      <p:bldP spid="22" grpId="0"/>
      <p:bldP spid="22"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Motivation and hypothesis</a:t>
            </a:r>
          </a:p>
        </p:txBody>
      </p:sp>
      <p:sp>
        <p:nvSpPr>
          <p:cNvPr id="12" name="Content Placeholder 2">
            <a:extLst>
              <a:ext uri="{FF2B5EF4-FFF2-40B4-BE49-F238E27FC236}">
                <a16:creationId xmlns:a16="http://schemas.microsoft.com/office/drawing/2014/main" id="{8D8BC3A2-207A-9145-9C47-4DF20DD47314}"/>
              </a:ext>
            </a:extLst>
          </p:cNvPr>
          <p:cNvSpPr>
            <a:spLocks noGrp="1"/>
          </p:cNvSpPr>
          <p:nvPr>
            <p:ph idx="1"/>
          </p:nvPr>
        </p:nvSpPr>
        <p:spPr>
          <a:xfrm>
            <a:off x="838200" y="1903117"/>
            <a:ext cx="10515600" cy="4351338"/>
          </a:xfrm>
        </p:spPr>
        <p:txBody>
          <a:bodyPr>
            <a:normAutofit fontScale="92500"/>
          </a:bodyPr>
          <a:lstStyle/>
          <a:p>
            <a:r>
              <a:rPr lang="en-US" dirty="0"/>
              <a:t>Width of roads on a mid-resolution satellite: usually from 1-3 pixels.</a:t>
            </a:r>
          </a:p>
          <a:p>
            <a:r>
              <a:rPr lang="en-US" dirty="0"/>
              <a:t>Applying road detection algorithms usually skips out the narrow roads.</a:t>
            </a:r>
          </a:p>
          <a:p>
            <a:r>
              <a:rPr lang="en-US" dirty="0"/>
              <a:t>Road pixel not detected for 1 pixel wide roads?</a:t>
            </a:r>
          </a:p>
          <a:p>
            <a:pPr lvl="1"/>
            <a:r>
              <a:rPr lang="en-US" dirty="0"/>
              <a:t>Individual pixel-based road-detection algorithm able to identify a road 4 pixel wide.</a:t>
            </a:r>
          </a:p>
          <a:p>
            <a:pPr lvl="1"/>
            <a:r>
              <a:rPr lang="en-US" dirty="0"/>
              <a:t>Hypothesis: “not able to determine an edge in 1 pixel.”</a:t>
            </a:r>
          </a:p>
          <a:p>
            <a:r>
              <a:rPr lang="en-US" dirty="0"/>
              <a:t>What if we break every pixel into 4 pixels, then apply edge/road detection algorithms? </a:t>
            </a:r>
          </a:p>
          <a:p>
            <a:pPr lvl="1"/>
            <a:r>
              <a:rPr lang="en-US" dirty="0"/>
              <a:t>Hypothesis: "Should enhance the road-finding capacity of road-detection model.”</a:t>
            </a:r>
          </a:p>
          <a:p>
            <a:r>
              <a:rPr lang="en-US" dirty="0"/>
              <a:t>The breaking of every pixel into more pixels is done by super-resolution.  Hence the aim of the work is to use SR before applying road-detection.</a:t>
            </a:r>
            <a:endParaRPr lang="en-IN" dirty="0"/>
          </a:p>
        </p:txBody>
      </p:sp>
      <p:sp>
        <p:nvSpPr>
          <p:cNvPr id="13" name="Date Placeholder 8">
            <a:extLst>
              <a:ext uri="{FF2B5EF4-FFF2-40B4-BE49-F238E27FC236}">
                <a16:creationId xmlns:a16="http://schemas.microsoft.com/office/drawing/2014/main" id="{B6DD0022-D612-0143-A84F-3BDA1BF92CCF}"/>
              </a:ext>
            </a:extLst>
          </p:cNvPr>
          <p:cNvSpPr>
            <a:spLocks noGrp="1"/>
          </p:cNvSpPr>
          <p:nvPr>
            <p:ph type="dt" sz="half" idx="10"/>
          </p:nvPr>
        </p:nvSpPr>
        <p:spPr/>
        <p:txBody>
          <a:bodyPr/>
          <a:lstStyle/>
          <a:p>
            <a:r>
              <a:rPr lang="en-IN" dirty="0"/>
              <a:t>18 June 2020</a:t>
            </a:r>
            <a:endParaRPr lang="en-US" dirty="0"/>
          </a:p>
        </p:txBody>
      </p:sp>
      <p:sp>
        <p:nvSpPr>
          <p:cNvPr id="14" name="Footer Placeholder 10">
            <a:extLst>
              <a:ext uri="{FF2B5EF4-FFF2-40B4-BE49-F238E27FC236}">
                <a16:creationId xmlns:a16="http://schemas.microsoft.com/office/drawing/2014/main" id="{759D7E48-8286-5146-894D-DE6EA0C03A24}"/>
              </a:ext>
            </a:extLst>
          </p:cNvPr>
          <p:cNvSpPr>
            <a:spLocks noGrp="1"/>
          </p:cNvSpPr>
          <p:nvPr>
            <p:ph type="ftr" sz="quarter" idx="11"/>
          </p:nvPr>
        </p:nvSpPr>
        <p:spPr/>
        <p:txBody>
          <a:bodyPr/>
          <a:lstStyle/>
          <a:p>
            <a:r>
              <a:rPr lang="en-US" dirty="0" err="1"/>
              <a:t>B.Tech</a:t>
            </a:r>
            <a:r>
              <a:rPr lang="en-US" dirty="0"/>
              <a:t> Project Presentation</a:t>
            </a:r>
          </a:p>
        </p:txBody>
      </p:sp>
      <p:sp>
        <p:nvSpPr>
          <p:cNvPr id="6" name="Slide Number Placeholder 5"/>
          <p:cNvSpPr>
            <a:spLocks noGrp="1"/>
          </p:cNvSpPr>
          <p:nvPr>
            <p:ph type="sldNum" sz="quarter" idx="12"/>
          </p:nvPr>
        </p:nvSpPr>
        <p:spPr/>
        <p:txBody>
          <a:bodyPr/>
          <a:lstStyle/>
          <a:p>
            <a:fld id="{FD280CAF-BD97-A54C-831C-E551B14CB963}" type="slidenum">
              <a:rPr lang="en-US" smtClean="0"/>
              <a:pPr/>
              <a:t>7</a:t>
            </a:fld>
            <a:endParaRPr lang="en-US" dirty="0"/>
          </a:p>
        </p:txBody>
      </p:sp>
    </p:spTree>
    <p:extLst>
      <p:ext uri="{BB962C8B-B14F-4D97-AF65-F5344CB8AC3E}">
        <p14:creationId xmlns:p14="http://schemas.microsoft.com/office/powerpoint/2010/main" val="41361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Super resolution</a:t>
            </a:r>
          </a:p>
        </p:txBody>
      </p:sp>
      <p:sp>
        <p:nvSpPr>
          <p:cNvPr id="3" name="Content Placeholder 2"/>
          <p:cNvSpPr>
            <a:spLocks noGrp="1"/>
          </p:cNvSpPr>
          <p:nvPr>
            <p:ph idx="1"/>
          </p:nvPr>
        </p:nvSpPr>
        <p:spPr>
          <a:xfrm>
            <a:off x="838200" y="1686142"/>
            <a:ext cx="10515600" cy="4701203"/>
          </a:xfrm>
        </p:spPr>
        <p:txBody>
          <a:bodyPr>
            <a:noAutofit/>
          </a:bodyPr>
          <a:lstStyle/>
          <a:p>
            <a:r>
              <a:rPr lang="en-IN" sz="3200" dirty="0"/>
              <a:t>Process of upscaling an image.</a:t>
            </a:r>
            <a:endParaRPr lang="en-US" sz="3200" dirty="0"/>
          </a:p>
          <a:p>
            <a:r>
              <a:rPr lang="en-IN" sz="3200" dirty="0"/>
              <a:t>Enhances the resolution of digital imaging sensors.</a:t>
            </a:r>
            <a:endParaRPr lang="en-US" sz="3200" dirty="0"/>
          </a:p>
          <a:p>
            <a:r>
              <a:rPr lang="en-US" sz="3200" dirty="0"/>
              <a:t>Multiple SR algorithms used with different use-cases. Here, need to focus on maximizing </a:t>
            </a:r>
            <a:r>
              <a:rPr lang="en-IN" sz="3200" dirty="0"/>
              <a:t>signal-to-noise ratio</a:t>
            </a:r>
            <a:r>
              <a:rPr lang="en-US" sz="3200" dirty="0"/>
              <a:t>.</a:t>
            </a:r>
          </a:p>
          <a:p>
            <a:r>
              <a:rPr lang="en-US" sz="3200" dirty="0"/>
              <a:t>Examples of Super-resolution algorithms: </a:t>
            </a:r>
          </a:p>
          <a:p>
            <a:pPr lvl="1"/>
            <a:r>
              <a:rPr lang="en-US" dirty="0" err="1"/>
              <a:t>Decrappify</a:t>
            </a:r>
            <a:endParaRPr lang="en-US" dirty="0"/>
          </a:p>
          <a:p>
            <a:pPr lvl="1"/>
            <a:r>
              <a:rPr lang="en-US" dirty="0"/>
              <a:t>Deep Back-Projection Networks (DBPN)</a:t>
            </a:r>
          </a:p>
          <a:p>
            <a:pPr lvl="1"/>
            <a:r>
              <a:rPr lang="en-IN" dirty="0"/>
              <a:t>Enhanced Deep Super-Resolution network (EDSR)</a:t>
            </a:r>
          </a:p>
          <a:p>
            <a:pPr lvl="1"/>
            <a:r>
              <a:rPr lang="en-IN" dirty="0"/>
              <a:t>Wide Activation for Efficient and Accurate Image Super-Resolution (WDSR)</a:t>
            </a:r>
          </a:p>
          <a:p>
            <a:pPr lvl="1"/>
            <a:r>
              <a:rPr lang="en-IN" dirty="0"/>
              <a:t>Very Deep Super-Resolution network (VDSR)</a:t>
            </a:r>
          </a:p>
        </p:txBody>
      </p:sp>
      <p:sp>
        <p:nvSpPr>
          <p:cNvPr id="17" name="Date Placeholder 8">
            <a:extLst>
              <a:ext uri="{FF2B5EF4-FFF2-40B4-BE49-F238E27FC236}">
                <a16:creationId xmlns:a16="http://schemas.microsoft.com/office/drawing/2014/main" id="{1BAE712D-B9D7-D347-A4C9-240A4C0FD004}"/>
              </a:ext>
            </a:extLst>
          </p:cNvPr>
          <p:cNvSpPr>
            <a:spLocks noGrp="1"/>
          </p:cNvSpPr>
          <p:nvPr>
            <p:ph type="dt" sz="half" idx="10"/>
          </p:nvPr>
        </p:nvSpPr>
        <p:spPr/>
        <p:txBody>
          <a:bodyPr/>
          <a:lstStyle/>
          <a:p>
            <a:r>
              <a:rPr lang="en-IN" dirty="0"/>
              <a:t>18 June 2020</a:t>
            </a:r>
            <a:endParaRPr lang="en-US" dirty="0"/>
          </a:p>
        </p:txBody>
      </p:sp>
      <p:sp>
        <p:nvSpPr>
          <p:cNvPr id="18" name="Footer Placeholder 10">
            <a:extLst>
              <a:ext uri="{FF2B5EF4-FFF2-40B4-BE49-F238E27FC236}">
                <a16:creationId xmlns:a16="http://schemas.microsoft.com/office/drawing/2014/main" id="{30133155-A27C-AB41-BE2C-66CE51A4F237}"/>
              </a:ext>
            </a:extLst>
          </p:cNvPr>
          <p:cNvSpPr>
            <a:spLocks noGrp="1"/>
          </p:cNvSpPr>
          <p:nvPr>
            <p:ph type="ftr" sz="quarter" idx="11"/>
          </p:nvPr>
        </p:nvSpPr>
        <p:spPr/>
        <p:txBody>
          <a:bodyPr/>
          <a:lstStyle/>
          <a:p>
            <a:r>
              <a:rPr lang="en-US" dirty="0" err="1"/>
              <a:t>B.Tech</a:t>
            </a:r>
            <a:r>
              <a:rPr lang="en-US" dirty="0"/>
              <a:t> Project Presentation</a:t>
            </a:r>
          </a:p>
        </p:txBody>
      </p:sp>
      <p:sp>
        <p:nvSpPr>
          <p:cNvPr id="5" name="Slide Number Placeholder 4"/>
          <p:cNvSpPr>
            <a:spLocks noGrp="1"/>
          </p:cNvSpPr>
          <p:nvPr>
            <p:ph type="sldNum" sz="quarter" idx="12"/>
          </p:nvPr>
        </p:nvSpPr>
        <p:spPr/>
        <p:txBody>
          <a:bodyPr/>
          <a:lstStyle/>
          <a:p>
            <a:fld id="{FD280CAF-BD97-A54C-831C-E551B14CB963}" type="slidenum">
              <a:rPr lang="en-US" smtClean="0"/>
              <a:pPr/>
              <a:t>8</a:t>
            </a:fld>
            <a:endParaRPr lang="en-US" dirty="0"/>
          </a:p>
        </p:txBody>
      </p:sp>
    </p:spTree>
    <p:extLst>
      <p:ext uri="{BB962C8B-B14F-4D97-AF65-F5344CB8AC3E}">
        <p14:creationId xmlns:p14="http://schemas.microsoft.com/office/powerpoint/2010/main" val="112646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Elucidating the mechanism</a:t>
            </a:r>
            <a:endParaRPr lang="en-US" dirty="0"/>
          </a:p>
        </p:txBody>
      </p:sp>
      <p:sp>
        <p:nvSpPr>
          <p:cNvPr id="30" name="Date Placeholder 8">
            <a:extLst>
              <a:ext uri="{FF2B5EF4-FFF2-40B4-BE49-F238E27FC236}">
                <a16:creationId xmlns:a16="http://schemas.microsoft.com/office/drawing/2014/main" id="{8E8D1081-6ACA-374C-8495-A5E64E9D4317}"/>
              </a:ext>
            </a:extLst>
          </p:cNvPr>
          <p:cNvSpPr>
            <a:spLocks noGrp="1"/>
          </p:cNvSpPr>
          <p:nvPr>
            <p:ph type="dt" sz="half" idx="10"/>
          </p:nvPr>
        </p:nvSpPr>
        <p:spPr/>
        <p:txBody>
          <a:bodyPr/>
          <a:lstStyle/>
          <a:p>
            <a:r>
              <a:rPr lang="en-IN" dirty="0"/>
              <a:t>18 June 2020</a:t>
            </a:r>
            <a:endParaRPr lang="en-US" dirty="0"/>
          </a:p>
        </p:txBody>
      </p:sp>
      <p:sp>
        <p:nvSpPr>
          <p:cNvPr id="31" name="Footer Placeholder 10">
            <a:extLst>
              <a:ext uri="{FF2B5EF4-FFF2-40B4-BE49-F238E27FC236}">
                <a16:creationId xmlns:a16="http://schemas.microsoft.com/office/drawing/2014/main" id="{C84474D0-98F3-8545-BEA8-56BBAD5C38BE}"/>
              </a:ext>
            </a:extLst>
          </p:cNvPr>
          <p:cNvSpPr>
            <a:spLocks noGrp="1"/>
          </p:cNvSpPr>
          <p:nvPr>
            <p:ph type="ftr" sz="quarter" idx="11"/>
          </p:nvPr>
        </p:nvSpPr>
        <p:spPr/>
        <p:txBody>
          <a:bodyPr/>
          <a:lstStyle/>
          <a:p>
            <a:r>
              <a:rPr lang="en-US" dirty="0" err="1"/>
              <a:t>B.Tech</a:t>
            </a:r>
            <a:r>
              <a:rPr lang="en-US" dirty="0"/>
              <a:t> Project Presentation</a:t>
            </a:r>
          </a:p>
        </p:txBody>
      </p:sp>
      <p:sp>
        <p:nvSpPr>
          <p:cNvPr id="7" name="Slide Number Placeholder 6"/>
          <p:cNvSpPr>
            <a:spLocks noGrp="1"/>
          </p:cNvSpPr>
          <p:nvPr>
            <p:ph type="sldNum" sz="quarter" idx="12"/>
          </p:nvPr>
        </p:nvSpPr>
        <p:spPr/>
        <p:txBody>
          <a:bodyPr/>
          <a:lstStyle/>
          <a:p>
            <a:fld id="{B4FFA04C-DFDB-C64F-BADB-B6B8CCC9CA1C}" type="slidenum">
              <a:rPr lang="en-US" smtClean="0"/>
              <a:t>9</a:t>
            </a:fld>
            <a:endParaRPr lang="en-US"/>
          </a:p>
        </p:txBody>
      </p:sp>
      <p:sp>
        <p:nvSpPr>
          <p:cNvPr id="24" name="Rounded Rectangle 23">
            <a:extLst>
              <a:ext uri="{FF2B5EF4-FFF2-40B4-BE49-F238E27FC236}">
                <a16:creationId xmlns:a16="http://schemas.microsoft.com/office/drawing/2014/main" id="{5172C3BA-FF29-054F-AD54-0655C8847ED1}"/>
              </a:ext>
            </a:extLst>
          </p:cNvPr>
          <p:cNvSpPr/>
          <p:nvPr/>
        </p:nvSpPr>
        <p:spPr>
          <a:xfrm>
            <a:off x="760116" y="1919489"/>
            <a:ext cx="1454451" cy="1500188"/>
          </a:xfrm>
          <a:prstGeom prst="roundRect">
            <a:avLst/>
          </a:prstGeom>
          <a:ln>
            <a:noFill/>
          </a:ln>
        </p:spPr>
        <p:style>
          <a:lnRef idx="0">
            <a:scrgbClr r="0" g="0" b="0"/>
          </a:lnRef>
          <a:fillRef idx="1002">
            <a:schemeClr val="dk2"/>
          </a:fillRef>
          <a:effectRef idx="0">
            <a:scrgbClr r="0" g="0" b="0"/>
          </a:effectRef>
          <a:fontRef idx="minor">
            <a:schemeClr val="lt1"/>
          </a:fontRef>
        </p:style>
        <p:txBody>
          <a:bodyPr rtlCol="0" anchor="ctr"/>
          <a:lstStyle/>
          <a:p>
            <a:pPr algn="ctr"/>
            <a:r>
              <a:rPr lang="en-US" dirty="0"/>
              <a:t>Image</a:t>
            </a:r>
          </a:p>
        </p:txBody>
      </p:sp>
      <p:sp>
        <p:nvSpPr>
          <p:cNvPr id="25" name="Right Arrow 24">
            <a:extLst>
              <a:ext uri="{FF2B5EF4-FFF2-40B4-BE49-F238E27FC236}">
                <a16:creationId xmlns:a16="http://schemas.microsoft.com/office/drawing/2014/main" id="{9DFB0296-C1CA-5F45-B7EF-DE2D4C4E2672}"/>
              </a:ext>
            </a:extLst>
          </p:cNvPr>
          <p:cNvSpPr/>
          <p:nvPr/>
        </p:nvSpPr>
        <p:spPr>
          <a:xfrm>
            <a:off x="2371728" y="2430267"/>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7E2718AD-AD36-374F-80E7-E64687C234B7}"/>
              </a:ext>
            </a:extLst>
          </p:cNvPr>
          <p:cNvSpPr/>
          <p:nvPr/>
        </p:nvSpPr>
        <p:spPr>
          <a:xfrm>
            <a:off x="3443290" y="2055221"/>
            <a:ext cx="2028827" cy="122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Super-resolution model</a:t>
            </a:r>
          </a:p>
          <a:p>
            <a:pPr algn="ctr"/>
            <a:endParaRPr lang="en-US" dirty="0"/>
          </a:p>
          <a:p>
            <a:pPr algn="ctr"/>
            <a:endParaRPr lang="en-US" dirty="0"/>
          </a:p>
        </p:txBody>
      </p:sp>
      <p:sp>
        <p:nvSpPr>
          <p:cNvPr id="28" name="Right Arrow 27">
            <a:extLst>
              <a:ext uri="{FF2B5EF4-FFF2-40B4-BE49-F238E27FC236}">
                <a16:creationId xmlns:a16="http://schemas.microsoft.com/office/drawing/2014/main" id="{D0453071-0B5D-0F44-97D3-D07FC3F36D8B}"/>
              </a:ext>
            </a:extLst>
          </p:cNvPr>
          <p:cNvSpPr/>
          <p:nvPr/>
        </p:nvSpPr>
        <p:spPr>
          <a:xfrm>
            <a:off x="5629278" y="2444554"/>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1D920A12-2AF1-A347-AFBA-43C77547094C}"/>
              </a:ext>
            </a:extLst>
          </p:cNvPr>
          <p:cNvSpPr/>
          <p:nvPr/>
        </p:nvSpPr>
        <p:spPr>
          <a:xfrm>
            <a:off x="6700840" y="2026645"/>
            <a:ext cx="2028827" cy="1228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Road-detection model</a:t>
            </a:r>
          </a:p>
          <a:p>
            <a:pPr algn="ctr"/>
            <a:endParaRPr lang="en-US" dirty="0"/>
          </a:p>
          <a:p>
            <a:pPr algn="ctr"/>
            <a:endParaRPr lang="en-US" dirty="0"/>
          </a:p>
        </p:txBody>
      </p:sp>
      <p:sp>
        <p:nvSpPr>
          <p:cNvPr id="33" name="Right Arrow 32">
            <a:extLst>
              <a:ext uri="{FF2B5EF4-FFF2-40B4-BE49-F238E27FC236}">
                <a16:creationId xmlns:a16="http://schemas.microsoft.com/office/drawing/2014/main" id="{33528A3A-6E04-994E-AF6E-822782D4E20D}"/>
              </a:ext>
            </a:extLst>
          </p:cNvPr>
          <p:cNvSpPr/>
          <p:nvPr/>
        </p:nvSpPr>
        <p:spPr>
          <a:xfrm>
            <a:off x="8886828" y="2430266"/>
            <a:ext cx="914401" cy="478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3991559B-7E75-5647-9CC5-8BF6A27C63CD}"/>
              </a:ext>
            </a:extLst>
          </p:cNvPr>
          <p:cNvSpPr/>
          <p:nvPr/>
        </p:nvSpPr>
        <p:spPr>
          <a:xfrm>
            <a:off x="9958390" y="1933775"/>
            <a:ext cx="1454451" cy="1500188"/>
          </a:xfrm>
          <a:prstGeom prst="roundRect">
            <a:avLst/>
          </a:prstGeom>
          <a:ln>
            <a:noFill/>
          </a:ln>
        </p:spPr>
        <p:style>
          <a:lnRef idx="0">
            <a:scrgbClr r="0" g="0" b="0"/>
          </a:lnRef>
          <a:fillRef idx="1002">
            <a:schemeClr val="dk2"/>
          </a:fillRef>
          <a:effectRef idx="0">
            <a:scrgbClr r="0" g="0" b="0"/>
          </a:effectRef>
          <a:fontRef idx="minor">
            <a:schemeClr val="lt1"/>
          </a:fontRef>
        </p:style>
        <p:txBody>
          <a:bodyPr rtlCol="0" anchor="ctr"/>
          <a:lstStyle/>
          <a:p>
            <a:pPr algn="ctr"/>
            <a:r>
              <a:rPr lang="en-US" dirty="0"/>
              <a:t>Road-Network</a:t>
            </a:r>
          </a:p>
        </p:txBody>
      </p:sp>
      <p:sp>
        <p:nvSpPr>
          <p:cNvPr id="35" name="TextBox 34">
            <a:extLst>
              <a:ext uri="{FF2B5EF4-FFF2-40B4-BE49-F238E27FC236}">
                <a16:creationId xmlns:a16="http://schemas.microsoft.com/office/drawing/2014/main" id="{7FD4D13E-B138-964F-90D3-5E25EC49F4F2}"/>
              </a:ext>
            </a:extLst>
          </p:cNvPr>
          <p:cNvSpPr txBox="1"/>
          <p:nvPr/>
        </p:nvSpPr>
        <p:spPr>
          <a:xfrm>
            <a:off x="5689574" y="3744280"/>
            <a:ext cx="793807" cy="369332"/>
          </a:xfrm>
          <a:prstGeom prst="rect">
            <a:avLst/>
          </a:prstGeom>
          <a:noFill/>
        </p:spPr>
        <p:txBody>
          <a:bodyPr wrap="none" rtlCol="0">
            <a:spAutoFit/>
          </a:bodyPr>
          <a:lstStyle/>
          <a:p>
            <a:r>
              <a:rPr lang="en-US" dirty="0"/>
              <a:t>Model</a:t>
            </a:r>
          </a:p>
        </p:txBody>
      </p:sp>
      <p:cxnSp>
        <p:nvCxnSpPr>
          <p:cNvPr id="36" name="Straight Connector 35">
            <a:extLst>
              <a:ext uri="{FF2B5EF4-FFF2-40B4-BE49-F238E27FC236}">
                <a16:creationId xmlns:a16="http://schemas.microsoft.com/office/drawing/2014/main" id="{F0F297B1-9E83-2244-A388-C8FFC5DC395A}"/>
              </a:ext>
            </a:extLst>
          </p:cNvPr>
          <p:cNvCxnSpPr/>
          <p:nvPr/>
        </p:nvCxnSpPr>
        <p:spPr>
          <a:xfrm>
            <a:off x="2739071" y="3255369"/>
            <a:ext cx="0" cy="408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C7111-E67F-A64C-93C6-0B1BF7A073B5}"/>
              </a:ext>
            </a:extLst>
          </p:cNvPr>
          <p:cNvCxnSpPr/>
          <p:nvPr/>
        </p:nvCxnSpPr>
        <p:spPr>
          <a:xfrm>
            <a:off x="9444040" y="3255369"/>
            <a:ext cx="0" cy="408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AD1662-06D6-9F4C-B3A3-F3842E4545F5}"/>
              </a:ext>
            </a:extLst>
          </p:cNvPr>
          <p:cNvCxnSpPr/>
          <p:nvPr/>
        </p:nvCxnSpPr>
        <p:spPr>
          <a:xfrm>
            <a:off x="2739071" y="3663597"/>
            <a:ext cx="670496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3C38209-15BB-0945-89D6-7F1A13F1BC3E}"/>
              </a:ext>
            </a:extLst>
          </p:cNvPr>
          <p:cNvSpPr txBox="1"/>
          <p:nvPr/>
        </p:nvSpPr>
        <p:spPr>
          <a:xfrm>
            <a:off x="1144939" y="3663597"/>
            <a:ext cx="684803" cy="369332"/>
          </a:xfrm>
          <a:prstGeom prst="rect">
            <a:avLst/>
          </a:prstGeom>
          <a:noFill/>
        </p:spPr>
        <p:txBody>
          <a:bodyPr wrap="none" rtlCol="0">
            <a:spAutoFit/>
          </a:bodyPr>
          <a:lstStyle/>
          <a:p>
            <a:r>
              <a:rPr lang="en-US" dirty="0"/>
              <a:t>Input</a:t>
            </a:r>
          </a:p>
        </p:txBody>
      </p:sp>
      <p:sp>
        <p:nvSpPr>
          <p:cNvPr id="40" name="TextBox 39">
            <a:extLst>
              <a:ext uri="{FF2B5EF4-FFF2-40B4-BE49-F238E27FC236}">
                <a16:creationId xmlns:a16="http://schemas.microsoft.com/office/drawing/2014/main" id="{2E4B08AF-8663-5A4E-AEAB-26B17CD1EC08}"/>
              </a:ext>
            </a:extLst>
          </p:cNvPr>
          <p:cNvSpPr txBox="1"/>
          <p:nvPr/>
        </p:nvSpPr>
        <p:spPr>
          <a:xfrm>
            <a:off x="10343213" y="3663597"/>
            <a:ext cx="85632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4251208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6507</TotalTime>
  <Words>1512</Words>
  <Application>Microsoft Macintosh PowerPoint</Application>
  <PresentationFormat>Widescreen</PresentationFormat>
  <Paragraphs>308</Paragraphs>
  <Slides>21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CMMI10</vt:lpstr>
      <vt:lpstr>CMR10</vt:lpstr>
      <vt:lpstr>NimbusRomNo9L</vt:lpstr>
      <vt:lpstr>StandardSymL</vt:lpstr>
      <vt:lpstr>Office Theme</vt:lpstr>
      <vt:lpstr>Detection of road networks in a mid-resolution satellite image</vt:lpstr>
      <vt:lpstr>Outline of the Presentation</vt:lpstr>
      <vt:lpstr>A brief history</vt:lpstr>
      <vt:lpstr>Road detection: Approaching automation</vt:lpstr>
      <vt:lpstr>Convolutional Neural Networks (CNN)</vt:lpstr>
      <vt:lpstr>CNN Architectures</vt:lpstr>
      <vt:lpstr>Motivation and hypothesis</vt:lpstr>
      <vt:lpstr>Super resolution</vt:lpstr>
      <vt:lpstr>Elucidating the mechanism</vt:lpstr>
      <vt:lpstr>Elucidating the mechanism</vt:lpstr>
      <vt:lpstr>Our Observations</vt:lpstr>
      <vt:lpstr>Our Observations</vt:lpstr>
      <vt:lpstr>Our Observations</vt:lpstr>
      <vt:lpstr>Conclusions</vt:lpstr>
      <vt:lpstr>Some unanswered questions based on my work</vt:lpstr>
      <vt:lpstr>Thank You </vt:lpstr>
      <vt:lpstr>Supplementary material</vt:lpstr>
      <vt:lpstr>Convolution</vt:lpstr>
      <vt:lpstr>PowerPoint Presentation</vt:lpstr>
      <vt:lpstr>PowerPoint Presentation</vt:lpstr>
      <vt:lpstr>Dilated convolution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Atomic Layer Deposition of SiO2: Some new insights</dc:title>
  <dc:creator>Aditya Chalishazar</dc:creator>
  <cp:lastModifiedBy>Nautatva Navlakha</cp:lastModifiedBy>
  <cp:revision>239</cp:revision>
  <dcterms:created xsi:type="dcterms:W3CDTF">2019-11-23T03:20:08Z</dcterms:created>
  <dcterms:modified xsi:type="dcterms:W3CDTF">2020-06-18T14:30:32Z</dcterms:modified>
</cp:coreProperties>
</file>